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18"/>
  </p:notesMasterIdLst>
  <p:sldIdLst>
    <p:sldId id="262" r:id="rId4"/>
    <p:sldId id="256" r:id="rId5"/>
    <p:sldId id="263" r:id="rId6"/>
    <p:sldId id="264" r:id="rId7"/>
    <p:sldId id="261" r:id="rId8"/>
    <p:sldId id="257" r:id="rId9"/>
    <p:sldId id="265" r:id="rId10"/>
    <p:sldId id="260" r:id="rId11"/>
    <p:sldId id="258" r:id="rId12"/>
    <p:sldId id="267" r:id="rId13"/>
    <p:sldId id="259" r:id="rId14"/>
    <p:sldId id="270" r:id="rId15"/>
    <p:sldId id="269" r:id="rId16"/>
    <p:sldId id="268" r:id="rId1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iulia Fillini" initials="GF" lastIdx="1" clrIdx="0">
    <p:extLst>
      <p:ext uri="{19B8F6BF-5375-455C-9EA6-DF929625EA0E}">
        <p15:presenceInfo xmlns:p15="http://schemas.microsoft.com/office/powerpoint/2012/main" userId="116874fc692100a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ile medio 2 - Colore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59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1.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6FB4E4-A0B7-4C29-BC00-31EDA279565B}" type="datetimeFigureOut">
              <a:rPr lang="it-IT" smtClean="0"/>
              <a:t>01/02/2024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F12051-B876-4033-A795-FEF1FB252112}" type="slidenum">
              <a:rPr lang="it-IT" smtClean="0"/>
              <a:t>‹N›</a:t>
            </a:fld>
            <a:endParaRPr lang="it-IT"/>
          </a:p>
        </p:txBody>
      </p:sp>
    </p:spTree>
    <p:extLst>
      <p:ext uri="{BB962C8B-B14F-4D97-AF65-F5344CB8AC3E}">
        <p14:creationId xmlns:p14="http://schemas.microsoft.com/office/powerpoint/2010/main" val="12257397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0233B56-5AD2-D508-3A84-202E5D7CD429}"/>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0AB7EC39-2315-F12C-6694-365D4D0EDDD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74F74E8A-384C-96AF-73BD-E3F3DF1D556B}"/>
              </a:ext>
            </a:extLst>
          </p:cNvPr>
          <p:cNvSpPr>
            <a:spLocks noGrp="1"/>
          </p:cNvSpPr>
          <p:nvPr>
            <p:ph type="dt" sz="half" idx="10"/>
          </p:nvPr>
        </p:nvSpPr>
        <p:spPr/>
        <p:txBody>
          <a:bodyPr/>
          <a:lstStyle/>
          <a:p>
            <a:fld id="{80516334-1525-4AD5-A14E-763558AF056E}" type="datetime1">
              <a:rPr lang="it-IT" smtClean="0"/>
              <a:t>01/02/2024</a:t>
            </a:fld>
            <a:endParaRPr lang="it-IT"/>
          </a:p>
        </p:txBody>
      </p:sp>
      <p:sp>
        <p:nvSpPr>
          <p:cNvPr id="5" name="Segnaposto piè di pagina 4">
            <a:extLst>
              <a:ext uri="{FF2B5EF4-FFF2-40B4-BE49-F238E27FC236}">
                <a16:creationId xmlns:a16="http://schemas.microsoft.com/office/drawing/2014/main" id="{FC0331B0-557A-27E4-A886-685F91E5370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8EBC982-73B9-2EE9-ABD9-A1857B8F32F1}"/>
              </a:ext>
            </a:extLst>
          </p:cNvPr>
          <p:cNvSpPr>
            <a:spLocks noGrp="1"/>
          </p:cNvSpPr>
          <p:nvPr>
            <p:ph type="sldNum" sz="quarter" idx="12"/>
          </p:nvPr>
        </p:nvSpPr>
        <p:spPr/>
        <p:txBody>
          <a:bodyPr/>
          <a:lstStyle/>
          <a:p>
            <a:fld id="{1038D19A-B903-4472-878C-84281F247959}" type="slidenum">
              <a:rPr lang="it-IT" smtClean="0"/>
              <a:t>‹N›</a:t>
            </a:fld>
            <a:endParaRPr lang="it-IT"/>
          </a:p>
        </p:txBody>
      </p:sp>
    </p:spTree>
    <p:extLst>
      <p:ext uri="{BB962C8B-B14F-4D97-AF65-F5344CB8AC3E}">
        <p14:creationId xmlns:p14="http://schemas.microsoft.com/office/powerpoint/2010/main" val="395441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A57E36-3295-5EE2-ED72-8CCDA7194C41}"/>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19E78A85-1EA9-7CCC-C07C-A1478E4CD6A3}"/>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C231A71-65A5-7AAE-B912-7B746DD21D5A}"/>
              </a:ext>
            </a:extLst>
          </p:cNvPr>
          <p:cNvSpPr>
            <a:spLocks noGrp="1"/>
          </p:cNvSpPr>
          <p:nvPr>
            <p:ph type="dt" sz="half" idx="10"/>
          </p:nvPr>
        </p:nvSpPr>
        <p:spPr/>
        <p:txBody>
          <a:bodyPr/>
          <a:lstStyle/>
          <a:p>
            <a:fld id="{EAE1E47D-EED0-4B0B-B710-109CE61296A7}" type="datetime1">
              <a:rPr lang="it-IT" smtClean="0"/>
              <a:t>01/02/2024</a:t>
            </a:fld>
            <a:endParaRPr lang="it-IT"/>
          </a:p>
        </p:txBody>
      </p:sp>
      <p:sp>
        <p:nvSpPr>
          <p:cNvPr id="5" name="Segnaposto piè di pagina 4">
            <a:extLst>
              <a:ext uri="{FF2B5EF4-FFF2-40B4-BE49-F238E27FC236}">
                <a16:creationId xmlns:a16="http://schemas.microsoft.com/office/drawing/2014/main" id="{44607169-5479-8DB7-447D-F5A6EAC0559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CC4B205-D6E9-8582-0479-2964B7ABDF06}"/>
              </a:ext>
            </a:extLst>
          </p:cNvPr>
          <p:cNvSpPr>
            <a:spLocks noGrp="1"/>
          </p:cNvSpPr>
          <p:nvPr>
            <p:ph type="sldNum" sz="quarter" idx="12"/>
          </p:nvPr>
        </p:nvSpPr>
        <p:spPr/>
        <p:txBody>
          <a:bodyPr/>
          <a:lstStyle/>
          <a:p>
            <a:fld id="{1038D19A-B903-4472-878C-84281F247959}" type="slidenum">
              <a:rPr lang="it-IT" smtClean="0"/>
              <a:t>‹N›</a:t>
            </a:fld>
            <a:endParaRPr lang="it-IT"/>
          </a:p>
        </p:txBody>
      </p:sp>
    </p:spTree>
    <p:extLst>
      <p:ext uri="{BB962C8B-B14F-4D97-AF65-F5344CB8AC3E}">
        <p14:creationId xmlns:p14="http://schemas.microsoft.com/office/powerpoint/2010/main" val="1477586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462FB59A-BFBA-AF2E-E73A-201CBD937686}"/>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1B25871-A9F1-2A23-C1CD-632393A20538}"/>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4208A3F-BEF3-BE51-30E6-8E2D564045D3}"/>
              </a:ext>
            </a:extLst>
          </p:cNvPr>
          <p:cNvSpPr>
            <a:spLocks noGrp="1"/>
          </p:cNvSpPr>
          <p:nvPr>
            <p:ph type="dt" sz="half" idx="10"/>
          </p:nvPr>
        </p:nvSpPr>
        <p:spPr/>
        <p:txBody>
          <a:bodyPr/>
          <a:lstStyle/>
          <a:p>
            <a:fld id="{C4691EAA-0C41-43C4-AAD5-3AEF714F990A}" type="datetime1">
              <a:rPr lang="it-IT" smtClean="0"/>
              <a:t>01/02/2024</a:t>
            </a:fld>
            <a:endParaRPr lang="it-IT"/>
          </a:p>
        </p:txBody>
      </p:sp>
      <p:sp>
        <p:nvSpPr>
          <p:cNvPr id="5" name="Segnaposto piè di pagina 4">
            <a:extLst>
              <a:ext uri="{FF2B5EF4-FFF2-40B4-BE49-F238E27FC236}">
                <a16:creationId xmlns:a16="http://schemas.microsoft.com/office/drawing/2014/main" id="{02E64FD4-EFA2-9450-4AC4-7140F6CD3DF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14EA6A4-D634-1483-0BC3-1F6CC7128615}"/>
              </a:ext>
            </a:extLst>
          </p:cNvPr>
          <p:cNvSpPr>
            <a:spLocks noGrp="1"/>
          </p:cNvSpPr>
          <p:nvPr>
            <p:ph type="sldNum" sz="quarter" idx="12"/>
          </p:nvPr>
        </p:nvSpPr>
        <p:spPr/>
        <p:txBody>
          <a:bodyPr/>
          <a:lstStyle/>
          <a:p>
            <a:fld id="{1038D19A-B903-4472-878C-84281F247959}" type="slidenum">
              <a:rPr lang="it-IT" smtClean="0"/>
              <a:t>‹N›</a:t>
            </a:fld>
            <a:endParaRPr lang="it-IT"/>
          </a:p>
        </p:txBody>
      </p:sp>
    </p:spTree>
    <p:extLst>
      <p:ext uri="{BB962C8B-B14F-4D97-AF65-F5344CB8AC3E}">
        <p14:creationId xmlns:p14="http://schemas.microsoft.com/office/powerpoint/2010/main" val="2414758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DFA3E78-CC85-139F-DB1C-3F731A982E74}"/>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1B63C0C-0C58-B4A0-0743-D0F6F5100D80}"/>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0DDDB87-291E-1DD0-E973-C22FBE72109C}"/>
              </a:ext>
            </a:extLst>
          </p:cNvPr>
          <p:cNvSpPr>
            <a:spLocks noGrp="1"/>
          </p:cNvSpPr>
          <p:nvPr>
            <p:ph type="dt" sz="half" idx="10"/>
          </p:nvPr>
        </p:nvSpPr>
        <p:spPr/>
        <p:txBody>
          <a:bodyPr/>
          <a:lstStyle/>
          <a:p>
            <a:fld id="{2FA64644-9968-4378-AC16-F2DD6B12ED9C}" type="datetime1">
              <a:rPr lang="it-IT" smtClean="0"/>
              <a:t>01/02/2024</a:t>
            </a:fld>
            <a:endParaRPr lang="it-IT"/>
          </a:p>
        </p:txBody>
      </p:sp>
      <p:sp>
        <p:nvSpPr>
          <p:cNvPr id="5" name="Segnaposto piè di pagina 4">
            <a:extLst>
              <a:ext uri="{FF2B5EF4-FFF2-40B4-BE49-F238E27FC236}">
                <a16:creationId xmlns:a16="http://schemas.microsoft.com/office/drawing/2014/main" id="{72FFF068-5165-DC76-FF35-2FE4D481232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57F7D73-4E45-8EA4-A071-71AF2C4617F3}"/>
              </a:ext>
            </a:extLst>
          </p:cNvPr>
          <p:cNvSpPr>
            <a:spLocks noGrp="1"/>
          </p:cNvSpPr>
          <p:nvPr>
            <p:ph type="sldNum" sz="quarter" idx="12"/>
          </p:nvPr>
        </p:nvSpPr>
        <p:spPr/>
        <p:txBody>
          <a:bodyPr/>
          <a:lstStyle/>
          <a:p>
            <a:fld id="{1038D19A-B903-4472-878C-84281F247959}" type="slidenum">
              <a:rPr lang="it-IT" smtClean="0"/>
              <a:t>‹N›</a:t>
            </a:fld>
            <a:endParaRPr lang="it-IT"/>
          </a:p>
        </p:txBody>
      </p:sp>
    </p:spTree>
    <p:extLst>
      <p:ext uri="{BB962C8B-B14F-4D97-AF65-F5344CB8AC3E}">
        <p14:creationId xmlns:p14="http://schemas.microsoft.com/office/powerpoint/2010/main" val="837361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48EFCE3-9647-0D7A-D467-F8EF2E063F4D}"/>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92385E71-902E-2AAF-9A44-65ED9B03B1F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242EF82D-0053-8A5C-76C6-B83A3F7EBE9E}"/>
              </a:ext>
            </a:extLst>
          </p:cNvPr>
          <p:cNvSpPr>
            <a:spLocks noGrp="1"/>
          </p:cNvSpPr>
          <p:nvPr>
            <p:ph type="dt" sz="half" idx="10"/>
          </p:nvPr>
        </p:nvSpPr>
        <p:spPr/>
        <p:txBody>
          <a:bodyPr/>
          <a:lstStyle/>
          <a:p>
            <a:fld id="{6AE458C3-30C4-423D-AAEE-475B25E222BE}" type="datetime1">
              <a:rPr lang="it-IT" smtClean="0"/>
              <a:t>01/02/2024</a:t>
            </a:fld>
            <a:endParaRPr lang="it-IT"/>
          </a:p>
        </p:txBody>
      </p:sp>
      <p:sp>
        <p:nvSpPr>
          <p:cNvPr id="5" name="Segnaposto piè di pagina 4">
            <a:extLst>
              <a:ext uri="{FF2B5EF4-FFF2-40B4-BE49-F238E27FC236}">
                <a16:creationId xmlns:a16="http://schemas.microsoft.com/office/drawing/2014/main" id="{9B723B97-BA59-826A-4FD9-BB0B705C8EE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0F1FCE7-EBC9-0B25-52B8-C78E8D7F5EAA}"/>
              </a:ext>
            </a:extLst>
          </p:cNvPr>
          <p:cNvSpPr>
            <a:spLocks noGrp="1"/>
          </p:cNvSpPr>
          <p:nvPr>
            <p:ph type="sldNum" sz="quarter" idx="12"/>
          </p:nvPr>
        </p:nvSpPr>
        <p:spPr/>
        <p:txBody>
          <a:bodyPr/>
          <a:lstStyle/>
          <a:p>
            <a:fld id="{1038D19A-B903-4472-878C-84281F247959}" type="slidenum">
              <a:rPr lang="it-IT" smtClean="0"/>
              <a:t>‹N›</a:t>
            </a:fld>
            <a:endParaRPr lang="it-IT"/>
          </a:p>
        </p:txBody>
      </p:sp>
    </p:spTree>
    <p:extLst>
      <p:ext uri="{BB962C8B-B14F-4D97-AF65-F5344CB8AC3E}">
        <p14:creationId xmlns:p14="http://schemas.microsoft.com/office/powerpoint/2010/main" val="1893958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1BD3B9-2C54-CD8B-6199-4698EE605965}"/>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B20F19B-814E-B095-A816-D04CA6C2A83D}"/>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9828A29D-C751-3296-99D0-6A90BABB978D}"/>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30C54053-8C41-8AF3-C0CA-F9033E5ABCFA}"/>
              </a:ext>
            </a:extLst>
          </p:cNvPr>
          <p:cNvSpPr>
            <a:spLocks noGrp="1"/>
          </p:cNvSpPr>
          <p:nvPr>
            <p:ph type="dt" sz="half" idx="10"/>
          </p:nvPr>
        </p:nvSpPr>
        <p:spPr/>
        <p:txBody>
          <a:bodyPr/>
          <a:lstStyle/>
          <a:p>
            <a:fld id="{75C6DECE-C89A-45C8-9BED-E54A2E7BCD38}" type="datetime1">
              <a:rPr lang="it-IT" smtClean="0"/>
              <a:t>01/02/2024</a:t>
            </a:fld>
            <a:endParaRPr lang="it-IT"/>
          </a:p>
        </p:txBody>
      </p:sp>
      <p:sp>
        <p:nvSpPr>
          <p:cNvPr id="6" name="Segnaposto piè di pagina 5">
            <a:extLst>
              <a:ext uri="{FF2B5EF4-FFF2-40B4-BE49-F238E27FC236}">
                <a16:creationId xmlns:a16="http://schemas.microsoft.com/office/drawing/2014/main" id="{AF151265-CAAD-550D-A209-1EA35FA79F0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A4C84265-4456-F8A3-6FD3-ADD2AE482CA0}"/>
              </a:ext>
            </a:extLst>
          </p:cNvPr>
          <p:cNvSpPr>
            <a:spLocks noGrp="1"/>
          </p:cNvSpPr>
          <p:nvPr>
            <p:ph type="sldNum" sz="quarter" idx="12"/>
          </p:nvPr>
        </p:nvSpPr>
        <p:spPr/>
        <p:txBody>
          <a:bodyPr/>
          <a:lstStyle/>
          <a:p>
            <a:fld id="{1038D19A-B903-4472-878C-84281F247959}" type="slidenum">
              <a:rPr lang="it-IT" smtClean="0"/>
              <a:t>‹N›</a:t>
            </a:fld>
            <a:endParaRPr lang="it-IT"/>
          </a:p>
        </p:txBody>
      </p:sp>
    </p:spTree>
    <p:extLst>
      <p:ext uri="{BB962C8B-B14F-4D97-AF65-F5344CB8AC3E}">
        <p14:creationId xmlns:p14="http://schemas.microsoft.com/office/powerpoint/2010/main" val="3076809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900B30-70B7-BF0E-F355-25F0C1ADC5F1}"/>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D5A8E012-9CEB-68F1-6172-2C685AE8E8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B931EFEA-BE86-431B-E1E7-B0AEFF9D3BCE}"/>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A79159EB-92E0-AF99-7300-B42D48B758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99EA5234-C078-4098-3819-9EE54E3B1725}"/>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055B8962-9F24-7885-0686-D480BD4CC43D}"/>
              </a:ext>
            </a:extLst>
          </p:cNvPr>
          <p:cNvSpPr>
            <a:spLocks noGrp="1"/>
          </p:cNvSpPr>
          <p:nvPr>
            <p:ph type="dt" sz="half" idx="10"/>
          </p:nvPr>
        </p:nvSpPr>
        <p:spPr/>
        <p:txBody>
          <a:bodyPr/>
          <a:lstStyle/>
          <a:p>
            <a:fld id="{7932E8B6-E96E-47E4-B29D-D77C034FB0CB}" type="datetime1">
              <a:rPr lang="it-IT" smtClean="0"/>
              <a:t>01/02/2024</a:t>
            </a:fld>
            <a:endParaRPr lang="it-IT"/>
          </a:p>
        </p:txBody>
      </p:sp>
      <p:sp>
        <p:nvSpPr>
          <p:cNvPr id="8" name="Segnaposto piè di pagina 7">
            <a:extLst>
              <a:ext uri="{FF2B5EF4-FFF2-40B4-BE49-F238E27FC236}">
                <a16:creationId xmlns:a16="http://schemas.microsoft.com/office/drawing/2014/main" id="{4AA9E761-DCC6-8F31-5939-2F6D8B3C4C6C}"/>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7C1753AE-81C3-711F-C7C0-492310E202DF}"/>
              </a:ext>
            </a:extLst>
          </p:cNvPr>
          <p:cNvSpPr>
            <a:spLocks noGrp="1"/>
          </p:cNvSpPr>
          <p:nvPr>
            <p:ph type="sldNum" sz="quarter" idx="12"/>
          </p:nvPr>
        </p:nvSpPr>
        <p:spPr/>
        <p:txBody>
          <a:bodyPr/>
          <a:lstStyle/>
          <a:p>
            <a:fld id="{1038D19A-B903-4472-878C-84281F247959}" type="slidenum">
              <a:rPr lang="it-IT" smtClean="0"/>
              <a:t>‹N›</a:t>
            </a:fld>
            <a:endParaRPr lang="it-IT"/>
          </a:p>
        </p:txBody>
      </p:sp>
    </p:spTree>
    <p:extLst>
      <p:ext uri="{BB962C8B-B14F-4D97-AF65-F5344CB8AC3E}">
        <p14:creationId xmlns:p14="http://schemas.microsoft.com/office/powerpoint/2010/main" val="2635650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0028AEE-B04E-592D-C706-830D01760E63}"/>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2B20F10A-AB51-239C-396C-F5024538737B}"/>
              </a:ext>
            </a:extLst>
          </p:cNvPr>
          <p:cNvSpPr>
            <a:spLocks noGrp="1"/>
          </p:cNvSpPr>
          <p:nvPr>
            <p:ph type="dt" sz="half" idx="10"/>
          </p:nvPr>
        </p:nvSpPr>
        <p:spPr/>
        <p:txBody>
          <a:bodyPr/>
          <a:lstStyle/>
          <a:p>
            <a:fld id="{CB6A3CC7-9EC4-49A5-A355-D1052740CB63}" type="datetime1">
              <a:rPr lang="it-IT" smtClean="0"/>
              <a:t>01/02/2024</a:t>
            </a:fld>
            <a:endParaRPr lang="it-IT"/>
          </a:p>
        </p:txBody>
      </p:sp>
      <p:sp>
        <p:nvSpPr>
          <p:cNvPr id="4" name="Segnaposto piè di pagina 3">
            <a:extLst>
              <a:ext uri="{FF2B5EF4-FFF2-40B4-BE49-F238E27FC236}">
                <a16:creationId xmlns:a16="http://schemas.microsoft.com/office/drawing/2014/main" id="{D7814520-3E2A-B8CD-4F46-CE79E43DA0C3}"/>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4452E14C-BA2F-C5FF-9280-81409DAAF746}"/>
              </a:ext>
            </a:extLst>
          </p:cNvPr>
          <p:cNvSpPr>
            <a:spLocks noGrp="1"/>
          </p:cNvSpPr>
          <p:nvPr>
            <p:ph type="sldNum" sz="quarter" idx="12"/>
          </p:nvPr>
        </p:nvSpPr>
        <p:spPr/>
        <p:txBody>
          <a:bodyPr/>
          <a:lstStyle/>
          <a:p>
            <a:fld id="{1038D19A-B903-4472-878C-84281F247959}" type="slidenum">
              <a:rPr lang="it-IT" smtClean="0"/>
              <a:t>‹N›</a:t>
            </a:fld>
            <a:endParaRPr lang="it-IT"/>
          </a:p>
        </p:txBody>
      </p:sp>
    </p:spTree>
    <p:extLst>
      <p:ext uri="{BB962C8B-B14F-4D97-AF65-F5344CB8AC3E}">
        <p14:creationId xmlns:p14="http://schemas.microsoft.com/office/powerpoint/2010/main" val="7658399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3E22E3D2-857D-679C-FA43-C29530FFD8FD}"/>
              </a:ext>
            </a:extLst>
          </p:cNvPr>
          <p:cNvSpPr>
            <a:spLocks noGrp="1"/>
          </p:cNvSpPr>
          <p:nvPr>
            <p:ph type="dt" sz="half" idx="10"/>
          </p:nvPr>
        </p:nvSpPr>
        <p:spPr/>
        <p:txBody>
          <a:bodyPr/>
          <a:lstStyle/>
          <a:p>
            <a:fld id="{DA96989D-2A49-4409-97F9-D929A79932BC}" type="datetime1">
              <a:rPr lang="it-IT" smtClean="0"/>
              <a:t>01/02/2024</a:t>
            </a:fld>
            <a:endParaRPr lang="it-IT"/>
          </a:p>
        </p:txBody>
      </p:sp>
      <p:sp>
        <p:nvSpPr>
          <p:cNvPr id="3" name="Segnaposto piè di pagina 2">
            <a:extLst>
              <a:ext uri="{FF2B5EF4-FFF2-40B4-BE49-F238E27FC236}">
                <a16:creationId xmlns:a16="http://schemas.microsoft.com/office/drawing/2014/main" id="{D6DA199D-EEA3-426A-D47B-16E5649BE4C4}"/>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FE330F7D-9F12-3D72-5331-F050512D54A4}"/>
              </a:ext>
            </a:extLst>
          </p:cNvPr>
          <p:cNvSpPr>
            <a:spLocks noGrp="1"/>
          </p:cNvSpPr>
          <p:nvPr>
            <p:ph type="sldNum" sz="quarter" idx="12"/>
          </p:nvPr>
        </p:nvSpPr>
        <p:spPr/>
        <p:txBody>
          <a:bodyPr/>
          <a:lstStyle/>
          <a:p>
            <a:fld id="{1038D19A-B903-4472-878C-84281F247959}" type="slidenum">
              <a:rPr lang="it-IT" smtClean="0"/>
              <a:t>‹N›</a:t>
            </a:fld>
            <a:endParaRPr lang="it-IT"/>
          </a:p>
        </p:txBody>
      </p:sp>
    </p:spTree>
    <p:extLst>
      <p:ext uri="{BB962C8B-B14F-4D97-AF65-F5344CB8AC3E}">
        <p14:creationId xmlns:p14="http://schemas.microsoft.com/office/powerpoint/2010/main" val="3749782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0D5A0D-E053-03EC-4382-A01022056FB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A96F1EC-E12A-9197-9BBA-6CD8526958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875C4134-BC31-57AA-8B1C-0A347AC92E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138C03C3-D0EE-A3C2-2E06-CA5EE6A2D2B7}"/>
              </a:ext>
            </a:extLst>
          </p:cNvPr>
          <p:cNvSpPr>
            <a:spLocks noGrp="1"/>
          </p:cNvSpPr>
          <p:nvPr>
            <p:ph type="dt" sz="half" idx="10"/>
          </p:nvPr>
        </p:nvSpPr>
        <p:spPr/>
        <p:txBody>
          <a:bodyPr/>
          <a:lstStyle/>
          <a:p>
            <a:fld id="{C50A5807-58E1-4167-8B10-2A0CDFBA4CAE}" type="datetime1">
              <a:rPr lang="it-IT" smtClean="0"/>
              <a:t>01/02/2024</a:t>
            </a:fld>
            <a:endParaRPr lang="it-IT"/>
          </a:p>
        </p:txBody>
      </p:sp>
      <p:sp>
        <p:nvSpPr>
          <p:cNvPr id="6" name="Segnaposto piè di pagina 5">
            <a:extLst>
              <a:ext uri="{FF2B5EF4-FFF2-40B4-BE49-F238E27FC236}">
                <a16:creationId xmlns:a16="http://schemas.microsoft.com/office/drawing/2014/main" id="{CC0B013B-BCCD-ACA1-CFDF-E4DB64001D36}"/>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1074D71-FFB7-777D-413B-DEEEBC565389}"/>
              </a:ext>
            </a:extLst>
          </p:cNvPr>
          <p:cNvSpPr>
            <a:spLocks noGrp="1"/>
          </p:cNvSpPr>
          <p:nvPr>
            <p:ph type="sldNum" sz="quarter" idx="12"/>
          </p:nvPr>
        </p:nvSpPr>
        <p:spPr/>
        <p:txBody>
          <a:bodyPr/>
          <a:lstStyle/>
          <a:p>
            <a:fld id="{1038D19A-B903-4472-878C-84281F247959}" type="slidenum">
              <a:rPr lang="it-IT" smtClean="0"/>
              <a:t>‹N›</a:t>
            </a:fld>
            <a:endParaRPr lang="it-IT"/>
          </a:p>
        </p:txBody>
      </p:sp>
    </p:spTree>
    <p:extLst>
      <p:ext uri="{BB962C8B-B14F-4D97-AF65-F5344CB8AC3E}">
        <p14:creationId xmlns:p14="http://schemas.microsoft.com/office/powerpoint/2010/main" val="1488760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66B12B-5ACF-18E2-3699-AF5B2DF1DC30}"/>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B45C41EA-2647-EC4E-7F28-F7921A8721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C3B4F27F-F10A-4B0C-3753-A557B7EB5C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9F1FA071-8D96-35BD-1885-5B908C135399}"/>
              </a:ext>
            </a:extLst>
          </p:cNvPr>
          <p:cNvSpPr>
            <a:spLocks noGrp="1"/>
          </p:cNvSpPr>
          <p:nvPr>
            <p:ph type="dt" sz="half" idx="10"/>
          </p:nvPr>
        </p:nvSpPr>
        <p:spPr/>
        <p:txBody>
          <a:bodyPr/>
          <a:lstStyle/>
          <a:p>
            <a:fld id="{79B2DC8F-FF83-4A82-BFF3-79A3E380E14B}" type="datetime1">
              <a:rPr lang="it-IT" smtClean="0"/>
              <a:t>01/02/2024</a:t>
            </a:fld>
            <a:endParaRPr lang="it-IT"/>
          </a:p>
        </p:txBody>
      </p:sp>
      <p:sp>
        <p:nvSpPr>
          <p:cNvPr id="6" name="Segnaposto piè di pagina 5">
            <a:extLst>
              <a:ext uri="{FF2B5EF4-FFF2-40B4-BE49-F238E27FC236}">
                <a16:creationId xmlns:a16="http://schemas.microsoft.com/office/drawing/2014/main" id="{F7DA3149-D045-325C-A983-A0F2B9092516}"/>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70DCE20-AAE7-426C-2995-ECC0E40445F8}"/>
              </a:ext>
            </a:extLst>
          </p:cNvPr>
          <p:cNvSpPr>
            <a:spLocks noGrp="1"/>
          </p:cNvSpPr>
          <p:nvPr>
            <p:ph type="sldNum" sz="quarter" idx="12"/>
          </p:nvPr>
        </p:nvSpPr>
        <p:spPr/>
        <p:txBody>
          <a:bodyPr/>
          <a:lstStyle/>
          <a:p>
            <a:fld id="{1038D19A-B903-4472-878C-84281F247959}" type="slidenum">
              <a:rPr lang="it-IT" smtClean="0"/>
              <a:t>‹N›</a:t>
            </a:fld>
            <a:endParaRPr lang="it-IT"/>
          </a:p>
        </p:txBody>
      </p:sp>
    </p:spTree>
    <p:extLst>
      <p:ext uri="{BB962C8B-B14F-4D97-AF65-F5344CB8AC3E}">
        <p14:creationId xmlns:p14="http://schemas.microsoft.com/office/powerpoint/2010/main" val="2754064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F1D435DE-A475-40E8-6691-7828EB4F51D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BFA01117-857D-F165-D600-74B14C21733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73127E6-964A-2712-1864-936F43F1C54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5FA13C-E6FB-486B-B481-93A51631E398}" type="datetime1">
              <a:rPr lang="it-IT" smtClean="0"/>
              <a:t>01/02/2024</a:t>
            </a:fld>
            <a:endParaRPr lang="it-IT"/>
          </a:p>
        </p:txBody>
      </p:sp>
      <p:sp>
        <p:nvSpPr>
          <p:cNvPr id="5" name="Segnaposto piè di pagina 4">
            <a:extLst>
              <a:ext uri="{FF2B5EF4-FFF2-40B4-BE49-F238E27FC236}">
                <a16:creationId xmlns:a16="http://schemas.microsoft.com/office/drawing/2014/main" id="{0B5B1676-DB78-977C-5EC8-0D1D691CCC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D224619A-9731-916C-F750-DE72593DB2E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38D19A-B903-4472-878C-84281F247959}" type="slidenum">
              <a:rPr lang="it-IT" smtClean="0"/>
              <a:t>‹N›</a:t>
            </a:fld>
            <a:endParaRPr lang="it-IT"/>
          </a:p>
        </p:txBody>
      </p:sp>
    </p:spTree>
    <p:extLst>
      <p:ext uri="{BB962C8B-B14F-4D97-AF65-F5344CB8AC3E}">
        <p14:creationId xmlns:p14="http://schemas.microsoft.com/office/powerpoint/2010/main" val="2216921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584D95-F01C-F45C-C7CC-CB13DB9CC6A7}"/>
              </a:ext>
            </a:extLst>
          </p:cNvPr>
          <p:cNvSpPr>
            <a:spLocks noGrp="1"/>
          </p:cNvSpPr>
          <p:nvPr>
            <p:ph type="title"/>
          </p:nvPr>
        </p:nvSpPr>
        <p:spPr>
          <a:xfrm>
            <a:off x="838200" y="196449"/>
            <a:ext cx="10515600" cy="711645"/>
          </a:xfrm>
          <a:solidFill>
            <a:srgbClr val="FFC000"/>
          </a:solidFill>
        </p:spPr>
        <p:txBody>
          <a:bodyPr>
            <a:normAutofit/>
          </a:bodyPr>
          <a:lstStyle/>
          <a:p>
            <a:pPr algn="ctr"/>
            <a:r>
              <a:rPr lang="it-IT" sz="2400" b="1" dirty="0"/>
              <a:t>ALLEGATO 4 AL PTPCPT - ORGANIGRAMMA E FUNZIONIGRAMMA ANTICORRUZIONE</a:t>
            </a:r>
          </a:p>
        </p:txBody>
      </p:sp>
      <p:sp>
        <p:nvSpPr>
          <p:cNvPr id="3" name="Segnaposto numero diapositiva 2">
            <a:extLst>
              <a:ext uri="{FF2B5EF4-FFF2-40B4-BE49-F238E27FC236}">
                <a16:creationId xmlns:a16="http://schemas.microsoft.com/office/drawing/2014/main" id="{5F8C0D99-4EFC-E414-DAFE-E7844D297660}"/>
              </a:ext>
            </a:extLst>
          </p:cNvPr>
          <p:cNvSpPr>
            <a:spLocks noGrp="1"/>
          </p:cNvSpPr>
          <p:nvPr>
            <p:ph type="sldNum" sz="quarter" idx="12"/>
          </p:nvPr>
        </p:nvSpPr>
        <p:spPr/>
        <p:txBody>
          <a:bodyPr/>
          <a:lstStyle/>
          <a:p>
            <a:fld id="{1038D19A-B903-4472-878C-84281F247959}" type="slidenum">
              <a:rPr lang="it-IT" smtClean="0"/>
              <a:t>1</a:t>
            </a:fld>
            <a:endParaRPr lang="it-IT"/>
          </a:p>
        </p:txBody>
      </p:sp>
      <p:graphicFrame>
        <p:nvGraphicFramePr>
          <p:cNvPr id="4" name="Tabella 3">
            <a:extLst>
              <a:ext uri="{FF2B5EF4-FFF2-40B4-BE49-F238E27FC236}">
                <a16:creationId xmlns:a16="http://schemas.microsoft.com/office/drawing/2014/main" id="{7A4ECBFE-A2D6-D237-3C90-87C32624E996}"/>
              </a:ext>
            </a:extLst>
          </p:cNvPr>
          <p:cNvGraphicFramePr>
            <a:graphicFrameLocks noGrp="1"/>
          </p:cNvGraphicFramePr>
          <p:nvPr>
            <p:extLst>
              <p:ext uri="{D42A27DB-BD31-4B8C-83A1-F6EECF244321}">
                <p14:modId xmlns:p14="http://schemas.microsoft.com/office/powerpoint/2010/main" val="2985694784"/>
              </p:ext>
            </p:extLst>
          </p:nvPr>
        </p:nvGraphicFramePr>
        <p:xfrm>
          <a:off x="503068" y="999177"/>
          <a:ext cx="11185864" cy="5858206"/>
        </p:xfrm>
        <a:graphic>
          <a:graphicData uri="http://schemas.openxmlformats.org/drawingml/2006/table">
            <a:tbl>
              <a:tblPr firstRow="1" firstCol="1" bandRow="1">
                <a:tableStyleId>{00A15C55-8517-42AA-B614-E9B94910E393}</a:tableStyleId>
              </a:tblPr>
              <a:tblGrid>
                <a:gridCol w="1012055">
                  <a:extLst>
                    <a:ext uri="{9D8B030D-6E8A-4147-A177-3AD203B41FA5}">
                      <a16:colId xmlns:a16="http://schemas.microsoft.com/office/drawing/2014/main" val="1744426635"/>
                    </a:ext>
                  </a:extLst>
                </a:gridCol>
                <a:gridCol w="3844031">
                  <a:extLst>
                    <a:ext uri="{9D8B030D-6E8A-4147-A177-3AD203B41FA5}">
                      <a16:colId xmlns:a16="http://schemas.microsoft.com/office/drawing/2014/main" val="4224941092"/>
                    </a:ext>
                  </a:extLst>
                </a:gridCol>
                <a:gridCol w="2266788">
                  <a:extLst>
                    <a:ext uri="{9D8B030D-6E8A-4147-A177-3AD203B41FA5}">
                      <a16:colId xmlns:a16="http://schemas.microsoft.com/office/drawing/2014/main" val="3679764484"/>
                    </a:ext>
                  </a:extLst>
                </a:gridCol>
                <a:gridCol w="4062990">
                  <a:extLst>
                    <a:ext uri="{9D8B030D-6E8A-4147-A177-3AD203B41FA5}">
                      <a16:colId xmlns:a16="http://schemas.microsoft.com/office/drawing/2014/main" val="3047338570"/>
                    </a:ext>
                  </a:extLst>
                </a:gridCol>
              </a:tblGrid>
              <a:tr h="356315">
                <a:tc>
                  <a:txBody>
                    <a:bodyPr/>
                    <a:lstStyle/>
                    <a:p>
                      <a:pPr algn="ctr">
                        <a:lnSpc>
                          <a:spcPct val="150000"/>
                        </a:lnSpc>
                      </a:pPr>
                      <a:r>
                        <a:rPr lang="it-IT" sz="1200" dirty="0">
                          <a:solidFill>
                            <a:schemeClr val="tx1"/>
                          </a:solidFill>
                          <a:effectLst/>
                        </a:rPr>
                        <a:t>Rev.</a:t>
                      </a:r>
                      <a:endParaRPr lang="it-IT"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435" marR="53435" marT="0" marB="0" anchor="ctr"/>
                </a:tc>
                <a:tc>
                  <a:txBody>
                    <a:bodyPr/>
                    <a:lstStyle/>
                    <a:p>
                      <a:pPr algn="ctr">
                        <a:lnSpc>
                          <a:spcPct val="150000"/>
                        </a:lnSpc>
                      </a:pPr>
                      <a:r>
                        <a:rPr lang="it-IT" sz="1200" dirty="0">
                          <a:solidFill>
                            <a:schemeClr val="tx1"/>
                          </a:solidFill>
                          <a:effectLst/>
                        </a:rPr>
                        <a:t>Data approvazione</a:t>
                      </a:r>
                      <a:endParaRPr lang="it-IT"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435" marR="53435" marT="0" marB="0" anchor="ctr"/>
                </a:tc>
                <a:tc>
                  <a:txBody>
                    <a:bodyPr/>
                    <a:lstStyle/>
                    <a:p>
                      <a:pPr algn="ctr">
                        <a:lnSpc>
                          <a:spcPct val="150000"/>
                        </a:lnSpc>
                      </a:pPr>
                      <a:r>
                        <a:rPr lang="it-IT" sz="1200">
                          <a:solidFill>
                            <a:schemeClr val="tx1"/>
                          </a:solidFill>
                          <a:effectLst/>
                        </a:rPr>
                        <a:t>Descrizione</a:t>
                      </a:r>
                      <a:endParaRPr lang="it-IT" sz="1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435" marR="53435" marT="0" marB="0" anchor="ctr"/>
                </a:tc>
                <a:tc>
                  <a:txBody>
                    <a:bodyPr/>
                    <a:lstStyle/>
                    <a:p>
                      <a:pPr algn="ctr">
                        <a:lnSpc>
                          <a:spcPct val="150000"/>
                        </a:lnSpc>
                      </a:pPr>
                      <a:r>
                        <a:rPr lang="it-IT" sz="1200">
                          <a:solidFill>
                            <a:schemeClr val="tx1"/>
                          </a:solidFill>
                          <a:effectLst/>
                        </a:rPr>
                        <a:t>Approvazione</a:t>
                      </a:r>
                      <a:endParaRPr lang="it-IT" sz="1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435" marR="53435" marT="0" marB="0" anchor="ctr"/>
                </a:tc>
                <a:extLst>
                  <a:ext uri="{0D108BD9-81ED-4DB2-BD59-A6C34878D82A}">
                    <a16:rowId xmlns:a16="http://schemas.microsoft.com/office/drawing/2014/main" val="2837810211"/>
                  </a:ext>
                </a:extLst>
              </a:tr>
              <a:tr h="327231">
                <a:tc rowSpan="9">
                  <a:txBody>
                    <a:bodyPr/>
                    <a:lstStyle/>
                    <a:p>
                      <a:pPr algn="ctr">
                        <a:lnSpc>
                          <a:spcPct val="115000"/>
                        </a:lnSpc>
                      </a:pPr>
                      <a:r>
                        <a:rPr lang="it-IT" sz="1200" dirty="0">
                          <a:solidFill>
                            <a:schemeClr val="tx1"/>
                          </a:solidFill>
                          <a:effectLst/>
                        </a:rPr>
                        <a:t>00</a:t>
                      </a:r>
                      <a:endParaRPr lang="it-IT"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435" marR="53435" marT="0" marB="0" anchor="ctr"/>
                </a:tc>
                <a:tc>
                  <a:txBody>
                    <a:bodyPr/>
                    <a:lstStyle/>
                    <a:p>
                      <a:pPr algn="ctr">
                        <a:lnSpc>
                          <a:spcPct val="115000"/>
                        </a:lnSpc>
                      </a:pPr>
                      <a:r>
                        <a:rPr lang="it-IT" sz="1200" dirty="0">
                          <a:solidFill>
                            <a:schemeClr val="tx1"/>
                          </a:solidFill>
                          <a:effectLst/>
                        </a:rPr>
                        <a:t>15/12/2022</a:t>
                      </a:r>
                      <a:endParaRPr lang="it-IT"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435" marR="53435" marT="0" marB="0" anchor="ctr"/>
                </a:tc>
                <a:tc rowSpan="9">
                  <a:txBody>
                    <a:bodyPr/>
                    <a:lstStyle/>
                    <a:p>
                      <a:pPr algn="ctr">
                        <a:lnSpc>
                          <a:spcPct val="150000"/>
                        </a:lnSpc>
                      </a:pPr>
                      <a:r>
                        <a:rPr lang="it-IT" sz="1200">
                          <a:solidFill>
                            <a:schemeClr val="tx1"/>
                          </a:solidFill>
                          <a:effectLst/>
                        </a:rPr>
                        <a:t>Prima emissione del PTPCT del Gruppo RetiAmbiente</a:t>
                      </a:r>
                      <a:endParaRPr lang="it-IT" sz="1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435" marR="53435" marT="0" marB="0" anchor="ctr"/>
                </a:tc>
                <a:tc>
                  <a:txBody>
                    <a:bodyPr/>
                    <a:lstStyle/>
                    <a:p>
                      <a:pPr algn="ctr">
                        <a:lnSpc>
                          <a:spcPct val="115000"/>
                        </a:lnSpc>
                      </a:pPr>
                      <a:r>
                        <a:rPr lang="it-IT" sz="1200">
                          <a:solidFill>
                            <a:schemeClr val="tx1"/>
                          </a:solidFill>
                          <a:effectLst/>
                        </a:rPr>
                        <a:t>Consiglio di Amministrazione di RetiAmbiente S.p.A.</a:t>
                      </a:r>
                      <a:endParaRPr lang="it-IT" sz="1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435" marR="53435" marT="0" marB="0" anchor="ctr"/>
                </a:tc>
                <a:extLst>
                  <a:ext uri="{0D108BD9-81ED-4DB2-BD59-A6C34878D82A}">
                    <a16:rowId xmlns:a16="http://schemas.microsoft.com/office/drawing/2014/main" val="4178641952"/>
                  </a:ext>
                </a:extLst>
              </a:tr>
              <a:tr h="169821">
                <a:tc vMerge="1">
                  <a:txBody>
                    <a:bodyPr/>
                    <a:lstStyle/>
                    <a:p>
                      <a:endParaRPr lang="it-IT"/>
                    </a:p>
                  </a:txBody>
                  <a:tcPr/>
                </a:tc>
                <a:tc>
                  <a:txBody>
                    <a:bodyPr/>
                    <a:lstStyle/>
                    <a:p>
                      <a:pPr algn="ctr">
                        <a:lnSpc>
                          <a:spcPct val="115000"/>
                        </a:lnSpc>
                      </a:pPr>
                      <a:r>
                        <a:rPr lang="it-IT" sz="1200">
                          <a:solidFill>
                            <a:schemeClr val="tx1"/>
                          </a:solidFill>
                          <a:effectLst/>
                        </a:rPr>
                        <a:t>15/12/2022</a:t>
                      </a:r>
                      <a:endParaRPr lang="it-IT" sz="1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435" marR="53435" marT="0" marB="0" anchor="ctr"/>
                </a:tc>
                <a:tc vMerge="1">
                  <a:txBody>
                    <a:bodyPr/>
                    <a:lstStyle/>
                    <a:p>
                      <a:endParaRPr lang="it-IT"/>
                    </a:p>
                  </a:txBody>
                  <a:tcPr/>
                </a:tc>
                <a:tc>
                  <a:txBody>
                    <a:bodyPr/>
                    <a:lstStyle/>
                    <a:p>
                      <a:pPr algn="ctr">
                        <a:lnSpc>
                          <a:spcPct val="115000"/>
                        </a:lnSpc>
                      </a:pPr>
                      <a:r>
                        <a:rPr lang="it-IT" sz="1200">
                          <a:solidFill>
                            <a:schemeClr val="tx1"/>
                          </a:solidFill>
                          <a:effectLst/>
                        </a:rPr>
                        <a:t>Amministratore Unico di AAMPS S.p.A.</a:t>
                      </a:r>
                      <a:endParaRPr lang="it-IT" sz="1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435" marR="53435" marT="0" marB="0" anchor="ctr"/>
                </a:tc>
                <a:extLst>
                  <a:ext uri="{0D108BD9-81ED-4DB2-BD59-A6C34878D82A}">
                    <a16:rowId xmlns:a16="http://schemas.microsoft.com/office/drawing/2014/main" val="1905883280"/>
                  </a:ext>
                </a:extLst>
              </a:tr>
              <a:tr h="327231">
                <a:tc vMerge="1">
                  <a:txBody>
                    <a:bodyPr/>
                    <a:lstStyle/>
                    <a:p>
                      <a:endParaRPr lang="it-IT"/>
                    </a:p>
                  </a:txBody>
                  <a:tcPr/>
                </a:tc>
                <a:tc>
                  <a:txBody>
                    <a:bodyPr/>
                    <a:lstStyle/>
                    <a:p>
                      <a:pPr algn="ctr">
                        <a:lnSpc>
                          <a:spcPct val="115000"/>
                        </a:lnSpc>
                      </a:pPr>
                      <a:r>
                        <a:rPr lang="it-IT" sz="1200" dirty="0">
                          <a:solidFill>
                            <a:schemeClr val="tx1"/>
                          </a:solidFill>
                          <a:effectLst/>
                        </a:rPr>
                        <a:t>11/01/2023</a:t>
                      </a:r>
                      <a:endParaRPr lang="it-IT"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435" marR="53435" marT="0" marB="0" anchor="ctr"/>
                </a:tc>
                <a:tc vMerge="1">
                  <a:txBody>
                    <a:bodyPr/>
                    <a:lstStyle/>
                    <a:p>
                      <a:endParaRPr lang="it-IT"/>
                    </a:p>
                  </a:txBody>
                  <a:tcPr/>
                </a:tc>
                <a:tc>
                  <a:txBody>
                    <a:bodyPr/>
                    <a:lstStyle/>
                    <a:p>
                      <a:pPr algn="ctr">
                        <a:lnSpc>
                          <a:spcPct val="115000"/>
                        </a:lnSpc>
                      </a:pPr>
                      <a:r>
                        <a:rPr lang="it-IT" sz="1200">
                          <a:solidFill>
                            <a:schemeClr val="tx1"/>
                          </a:solidFill>
                          <a:effectLst/>
                        </a:rPr>
                        <a:t>Consiglio di Amministrazione di ASCIT S.p.A.</a:t>
                      </a:r>
                      <a:endParaRPr lang="it-IT" sz="1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435" marR="53435" marT="0" marB="0" anchor="ctr"/>
                </a:tc>
                <a:extLst>
                  <a:ext uri="{0D108BD9-81ED-4DB2-BD59-A6C34878D82A}">
                    <a16:rowId xmlns:a16="http://schemas.microsoft.com/office/drawing/2014/main" val="108994066"/>
                  </a:ext>
                </a:extLst>
              </a:tr>
              <a:tr h="327231">
                <a:tc vMerge="1">
                  <a:txBody>
                    <a:bodyPr/>
                    <a:lstStyle/>
                    <a:p>
                      <a:endParaRPr lang="it-IT"/>
                    </a:p>
                  </a:txBody>
                  <a:tcPr/>
                </a:tc>
                <a:tc>
                  <a:txBody>
                    <a:bodyPr/>
                    <a:lstStyle/>
                    <a:p>
                      <a:pPr algn="ctr">
                        <a:lnSpc>
                          <a:spcPct val="115000"/>
                        </a:lnSpc>
                      </a:pPr>
                      <a:r>
                        <a:rPr lang="it-IT" sz="1200">
                          <a:solidFill>
                            <a:schemeClr val="tx1"/>
                          </a:solidFill>
                          <a:effectLst/>
                        </a:rPr>
                        <a:t>16/01/2023</a:t>
                      </a:r>
                      <a:endParaRPr lang="it-IT" sz="1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435" marR="53435" marT="0" marB="0" anchor="ctr"/>
                </a:tc>
                <a:tc vMerge="1">
                  <a:txBody>
                    <a:bodyPr/>
                    <a:lstStyle/>
                    <a:p>
                      <a:endParaRPr lang="it-IT"/>
                    </a:p>
                  </a:txBody>
                  <a:tcPr/>
                </a:tc>
                <a:tc>
                  <a:txBody>
                    <a:bodyPr/>
                    <a:lstStyle/>
                    <a:p>
                      <a:pPr algn="ctr">
                        <a:lnSpc>
                          <a:spcPct val="115000"/>
                        </a:lnSpc>
                      </a:pPr>
                      <a:r>
                        <a:rPr lang="it-IT" sz="1200">
                          <a:solidFill>
                            <a:schemeClr val="tx1"/>
                          </a:solidFill>
                          <a:effectLst/>
                        </a:rPr>
                        <a:t>Amministratore Unico di GEOFOR S.p.A.</a:t>
                      </a:r>
                      <a:endParaRPr lang="it-IT" sz="1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435" marR="53435" marT="0" marB="0" anchor="ctr"/>
                </a:tc>
                <a:extLst>
                  <a:ext uri="{0D108BD9-81ED-4DB2-BD59-A6C34878D82A}">
                    <a16:rowId xmlns:a16="http://schemas.microsoft.com/office/drawing/2014/main" val="2152449315"/>
                  </a:ext>
                </a:extLst>
              </a:tr>
              <a:tr h="169203">
                <a:tc vMerge="1">
                  <a:txBody>
                    <a:bodyPr/>
                    <a:lstStyle/>
                    <a:p>
                      <a:endParaRPr lang="it-IT"/>
                    </a:p>
                  </a:txBody>
                  <a:tcPr/>
                </a:tc>
                <a:tc>
                  <a:txBody>
                    <a:bodyPr/>
                    <a:lstStyle/>
                    <a:p>
                      <a:pPr algn="ctr">
                        <a:lnSpc>
                          <a:spcPct val="115000"/>
                        </a:lnSpc>
                      </a:pPr>
                      <a:r>
                        <a:rPr lang="it-IT" sz="1200">
                          <a:solidFill>
                            <a:schemeClr val="tx1"/>
                          </a:solidFill>
                          <a:effectLst/>
                        </a:rPr>
                        <a:t>19/12/2022</a:t>
                      </a:r>
                      <a:endParaRPr lang="it-IT" sz="1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435" marR="53435" marT="0" marB="0" anchor="ctr"/>
                </a:tc>
                <a:tc vMerge="1">
                  <a:txBody>
                    <a:bodyPr/>
                    <a:lstStyle/>
                    <a:p>
                      <a:endParaRPr lang="it-IT"/>
                    </a:p>
                  </a:txBody>
                  <a:tcPr/>
                </a:tc>
                <a:tc>
                  <a:txBody>
                    <a:bodyPr/>
                    <a:lstStyle/>
                    <a:p>
                      <a:pPr algn="ctr">
                        <a:lnSpc>
                          <a:spcPct val="115000"/>
                        </a:lnSpc>
                      </a:pPr>
                      <a:r>
                        <a:rPr lang="it-IT" sz="1200">
                          <a:solidFill>
                            <a:schemeClr val="tx1"/>
                          </a:solidFill>
                          <a:effectLst/>
                        </a:rPr>
                        <a:t>Amministratore Unico di ERSU S.p.A.</a:t>
                      </a:r>
                      <a:endParaRPr lang="it-IT" sz="1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435" marR="53435" marT="0" marB="0" anchor="ctr"/>
                </a:tc>
                <a:extLst>
                  <a:ext uri="{0D108BD9-81ED-4DB2-BD59-A6C34878D82A}">
                    <a16:rowId xmlns:a16="http://schemas.microsoft.com/office/drawing/2014/main" val="1055238061"/>
                  </a:ext>
                </a:extLst>
              </a:tr>
              <a:tr h="327231">
                <a:tc vMerge="1">
                  <a:txBody>
                    <a:bodyPr/>
                    <a:lstStyle/>
                    <a:p>
                      <a:endParaRPr lang="it-IT"/>
                    </a:p>
                  </a:txBody>
                  <a:tcPr/>
                </a:tc>
                <a:tc>
                  <a:txBody>
                    <a:bodyPr/>
                    <a:lstStyle/>
                    <a:p>
                      <a:pPr algn="ctr">
                        <a:lnSpc>
                          <a:spcPct val="115000"/>
                        </a:lnSpc>
                      </a:pPr>
                      <a:r>
                        <a:rPr lang="it-IT" sz="1200">
                          <a:solidFill>
                            <a:schemeClr val="tx1"/>
                          </a:solidFill>
                          <a:effectLst/>
                        </a:rPr>
                        <a:t>16/12/2022</a:t>
                      </a:r>
                      <a:endParaRPr lang="it-IT" sz="1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435" marR="53435" marT="0" marB="0" anchor="ctr"/>
                </a:tc>
                <a:tc vMerge="1">
                  <a:txBody>
                    <a:bodyPr/>
                    <a:lstStyle/>
                    <a:p>
                      <a:endParaRPr lang="it-IT"/>
                    </a:p>
                  </a:txBody>
                  <a:tcPr/>
                </a:tc>
                <a:tc>
                  <a:txBody>
                    <a:bodyPr/>
                    <a:lstStyle/>
                    <a:p>
                      <a:pPr algn="ctr">
                        <a:lnSpc>
                          <a:spcPct val="115000"/>
                        </a:lnSpc>
                      </a:pPr>
                      <a:r>
                        <a:rPr lang="it-IT" sz="1200">
                          <a:solidFill>
                            <a:schemeClr val="tx1"/>
                          </a:solidFill>
                          <a:effectLst/>
                        </a:rPr>
                        <a:t>Consiglio di Amministrazione di ESA S.p.A.</a:t>
                      </a:r>
                      <a:endParaRPr lang="it-IT" sz="1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435" marR="53435" marT="0" marB="0" anchor="ctr"/>
                </a:tc>
                <a:extLst>
                  <a:ext uri="{0D108BD9-81ED-4DB2-BD59-A6C34878D82A}">
                    <a16:rowId xmlns:a16="http://schemas.microsoft.com/office/drawing/2014/main" val="3253792516"/>
                  </a:ext>
                </a:extLst>
              </a:tr>
              <a:tr h="163981">
                <a:tc vMerge="1">
                  <a:txBody>
                    <a:bodyPr/>
                    <a:lstStyle/>
                    <a:p>
                      <a:endParaRPr lang="it-IT"/>
                    </a:p>
                  </a:txBody>
                  <a:tcPr/>
                </a:tc>
                <a:tc>
                  <a:txBody>
                    <a:bodyPr/>
                    <a:lstStyle/>
                    <a:p>
                      <a:pPr algn="ctr">
                        <a:lnSpc>
                          <a:spcPct val="115000"/>
                        </a:lnSpc>
                      </a:pPr>
                      <a:r>
                        <a:rPr lang="it-IT" sz="1200">
                          <a:solidFill>
                            <a:schemeClr val="tx1"/>
                          </a:solidFill>
                          <a:effectLst/>
                        </a:rPr>
                        <a:t>28/12/2022</a:t>
                      </a:r>
                      <a:endParaRPr lang="it-IT" sz="1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435" marR="53435" marT="0" marB="0" anchor="ctr"/>
                </a:tc>
                <a:tc vMerge="1">
                  <a:txBody>
                    <a:bodyPr/>
                    <a:lstStyle/>
                    <a:p>
                      <a:endParaRPr lang="it-IT"/>
                    </a:p>
                  </a:txBody>
                  <a:tcPr/>
                </a:tc>
                <a:tc>
                  <a:txBody>
                    <a:bodyPr/>
                    <a:lstStyle/>
                    <a:p>
                      <a:pPr algn="ctr">
                        <a:lnSpc>
                          <a:spcPct val="115000"/>
                        </a:lnSpc>
                      </a:pPr>
                      <a:r>
                        <a:rPr lang="it-IT" sz="1200">
                          <a:solidFill>
                            <a:schemeClr val="tx1"/>
                          </a:solidFill>
                          <a:effectLst/>
                        </a:rPr>
                        <a:t>Amministratore Unico di REA S.p.A.</a:t>
                      </a:r>
                      <a:endParaRPr lang="it-IT" sz="1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435" marR="53435" marT="0" marB="0" anchor="ctr"/>
                </a:tc>
                <a:extLst>
                  <a:ext uri="{0D108BD9-81ED-4DB2-BD59-A6C34878D82A}">
                    <a16:rowId xmlns:a16="http://schemas.microsoft.com/office/drawing/2014/main" val="2785339687"/>
                  </a:ext>
                </a:extLst>
              </a:tr>
              <a:tr h="327231">
                <a:tc vMerge="1">
                  <a:txBody>
                    <a:bodyPr/>
                    <a:lstStyle/>
                    <a:p>
                      <a:endParaRPr lang="it-IT"/>
                    </a:p>
                  </a:txBody>
                  <a:tcPr/>
                </a:tc>
                <a:tc>
                  <a:txBody>
                    <a:bodyPr/>
                    <a:lstStyle/>
                    <a:p>
                      <a:pPr algn="ctr">
                        <a:lnSpc>
                          <a:spcPct val="115000"/>
                        </a:lnSpc>
                      </a:pPr>
                      <a:r>
                        <a:rPr lang="it-IT" sz="1200">
                          <a:solidFill>
                            <a:schemeClr val="tx1"/>
                          </a:solidFill>
                          <a:effectLst/>
                        </a:rPr>
                        <a:t>28/12/2022</a:t>
                      </a:r>
                      <a:endParaRPr lang="it-IT" sz="1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435" marR="53435" marT="0" marB="0" anchor="ctr"/>
                </a:tc>
                <a:tc vMerge="1">
                  <a:txBody>
                    <a:bodyPr/>
                    <a:lstStyle/>
                    <a:p>
                      <a:endParaRPr lang="it-IT"/>
                    </a:p>
                  </a:txBody>
                  <a:tcPr/>
                </a:tc>
                <a:tc>
                  <a:txBody>
                    <a:bodyPr/>
                    <a:lstStyle/>
                    <a:p>
                      <a:pPr algn="ctr">
                        <a:lnSpc>
                          <a:spcPct val="115000"/>
                        </a:lnSpc>
                      </a:pPr>
                      <a:r>
                        <a:rPr lang="it-IT" sz="1200">
                          <a:solidFill>
                            <a:schemeClr val="tx1"/>
                          </a:solidFill>
                          <a:effectLst/>
                        </a:rPr>
                        <a:t>Amministratore Unico di SEA Ambiente S.p.A.</a:t>
                      </a:r>
                      <a:endParaRPr lang="it-IT" sz="1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435" marR="53435" marT="0" marB="0" anchor="ctr"/>
                </a:tc>
                <a:extLst>
                  <a:ext uri="{0D108BD9-81ED-4DB2-BD59-A6C34878D82A}">
                    <a16:rowId xmlns:a16="http://schemas.microsoft.com/office/drawing/2014/main" val="2993404373"/>
                  </a:ext>
                </a:extLst>
              </a:tr>
              <a:tr h="327231">
                <a:tc vMerge="1">
                  <a:txBody>
                    <a:bodyPr/>
                    <a:lstStyle/>
                    <a:p>
                      <a:endParaRPr lang="it-IT"/>
                    </a:p>
                  </a:txBody>
                  <a:tcPr/>
                </a:tc>
                <a:tc>
                  <a:txBody>
                    <a:bodyPr/>
                    <a:lstStyle/>
                    <a:p>
                      <a:pPr algn="ctr">
                        <a:lnSpc>
                          <a:spcPct val="115000"/>
                        </a:lnSpc>
                      </a:pPr>
                      <a:r>
                        <a:rPr lang="it-IT" sz="1200" dirty="0">
                          <a:solidFill>
                            <a:schemeClr val="tx1"/>
                          </a:solidFill>
                          <a:effectLst/>
                        </a:rPr>
                        <a:t>19/12/2022</a:t>
                      </a:r>
                      <a:endParaRPr lang="it-IT"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435" marR="53435" marT="0" marB="0" anchor="ctr"/>
                </a:tc>
                <a:tc vMerge="1">
                  <a:txBody>
                    <a:bodyPr/>
                    <a:lstStyle/>
                    <a:p>
                      <a:endParaRPr lang="it-IT"/>
                    </a:p>
                  </a:txBody>
                  <a:tcPr/>
                </a:tc>
                <a:tc>
                  <a:txBody>
                    <a:bodyPr/>
                    <a:lstStyle/>
                    <a:p>
                      <a:pPr algn="ctr">
                        <a:lnSpc>
                          <a:spcPct val="115000"/>
                        </a:lnSpc>
                      </a:pPr>
                      <a:r>
                        <a:rPr lang="it-IT" sz="1200">
                          <a:solidFill>
                            <a:schemeClr val="tx1"/>
                          </a:solidFill>
                          <a:effectLst/>
                        </a:rPr>
                        <a:t>Amministratore Unico di Lunigiana Ambiente S.r.l.</a:t>
                      </a:r>
                      <a:endParaRPr lang="it-IT" sz="1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435" marR="53435" marT="0" marB="0" anchor="ctr"/>
                </a:tc>
                <a:extLst>
                  <a:ext uri="{0D108BD9-81ED-4DB2-BD59-A6C34878D82A}">
                    <a16:rowId xmlns:a16="http://schemas.microsoft.com/office/drawing/2014/main" val="3023912803"/>
                  </a:ext>
                </a:extLst>
              </a:tr>
              <a:tr h="327231">
                <a:tc rowSpan="10">
                  <a:txBody>
                    <a:bodyPr/>
                    <a:lstStyle/>
                    <a:p>
                      <a:pPr algn="ctr">
                        <a:lnSpc>
                          <a:spcPct val="115000"/>
                        </a:lnSpc>
                      </a:pPr>
                      <a:r>
                        <a:rPr lang="it-IT" sz="1200">
                          <a:solidFill>
                            <a:schemeClr val="tx1"/>
                          </a:solidFill>
                          <a:effectLst/>
                        </a:rPr>
                        <a:t>01</a:t>
                      </a:r>
                      <a:endParaRPr lang="it-IT" sz="1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435" marR="53435" marT="0" marB="0" anchor="ctr"/>
                </a:tc>
                <a:tc>
                  <a:txBody>
                    <a:bodyPr/>
                    <a:lstStyle/>
                    <a:p>
                      <a:pPr algn="ctr">
                        <a:lnSpc>
                          <a:spcPct val="115000"/>
                        </a:lnSpc>
                      </a:pPr>
                      <a:r>
                        <a:rPr lang="it-IT" sz="1200" dirty="0">
                          <a:solidFill>
                            <a:schemeClr val="tx1"/>
                          </a:solidFill>
                          <a:effectLst/>
                        </a:rPr>
                        <a:t>26/01/2024</a:t>
                      </a:r>
                      <a:endParaRPr lang="it-IT"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435" marR="53435" marT="0" marB="0" anchor="ctr">
                    <a:solidFill>
                      <a:schemeClr val="bg1"/>
                    </a:solidFill>
                  </a:tcPr>
                </a:tc>
                <a:tc rowSpan="10">
                  <a:txBody>
                    <a:bodyPr/>
                    <a:lstStyle/>
                    <a:p>
                      <a:pPr algn="ctr">
                        <a:lnSpc>
                          <a:spcPct val="150000"/>
                        </a:lnSpc>
                      </a:pPr>
                      <a:r>
                        <a:rPr lang="it-IT" sz="1200" dirty="0">
                          <a:solidFill>
                            <a:schemeClr val="tx1"/>
                          </a:solidFill>
                          <a:effectLst/>
                        </a:rPr>
                        <a:t>Definizione più precisa dei ruoli, profili e requisiti dei soggetti interessati</a:t>
                      </a:r>
                      <a:endParaRPr lang="it-IT"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435" marR="53435" marT="0" marB="0" anchor="ctr"/>
                </a:tc>
                <a:tc>
                  <a:txBody>
                    <a:bodyPr/>
                    <a:lstStyle/>
                    <a:p>
                      <a:pPr algn="ctr">
                        <a:lnSpc>
                          <a:spcPct val="115000"/>
                        </a:lnSpc>
                      </a:pPr>
                      <a:r>
                        <a:rPr lang="it-IT" sz="1200">
                          <a:solidFill>
                            <a:schemeClr val="tx1"/>
                          </a:solidFill>
                          <a:effectLst/>
                        </a:rPr>
                        <a:t>Consiglio di Amministrazione di RetiAmbiente S.p.A.</a:t>
                      </a:r>
                      <a:endParaRPr lang="it-IT" sz="1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435" marR="53435" marT="0" marB="0" anchor="ctr"/>
                </a:tc>
                <a:extLst>
                  <a:ext uri="{0D108BD9-81ED-4DB2-BD59-A6C34878D82A}">
                    <a16:rowId xmlns:a16="http://schemas.microsoft.com/office/drawing/2014/main" val="915086949"/>
                  </a:ext>
                </a:extLst>
              </a:tr>
              <a:tr h="163981">
                <a:tc vMerge="1">
                  <a:txBody>
                    <a:bodyPr/>
                    <a:lstStyle/>
                    <a:p>
                      <a:endParaRPr lang="it-IT"/>
                    </a:p>
                  </a:txBody>
                  <a:tcPr/>
                </a:tc>
                <a:tc>
                  <a:txBody>
                    <a:bodyPr/>
                    <a:lstStyle/>
                    <a:p>
                      <a:pPr algn="ctr">
                        <a:lnSpc>
                          <a:spcPct val="150000"/>
                        </a:lnSpc>
                      </a:pPr>
                      <a:r>
                        <a:rPr lang="it-IT" sz="1200" kern="1200" dirty="0">
                          <a:solidFill>
                            <a:schemeClr val="tx1"/>
                          </a:solidFill>
                          <a:effectLst/>
                          <a:latin typeface="+mn-lt"/>
                          <a:ea typeface="+mn-ea"/>
                          <a:cs typeface="+mn-cs"/>
                        </a:rPr>
                        <a:t>29/01/2024</a:t>
                      </a:r>
                    </a:p>
                  </a:txBody>
                  <a:tcPr marL="68580" marR="68580" marT="0" marB="0" anchor="ctr"/>
                </a:tc>
                <a:tc vMerge="1">
                  <a:txBody>
                    <a:bodyPr/>
                    <a:lstStyle/>
                    <a:p>
                      <a:endParaRPr lang="it-IT"/>
                    </a:p>
                  </a:txBody>
                  <a:tcPr/>
                </a:tc>
                <a:tc>
                  <a:txBody>
                    <a:bodyPr/>
                    <a:lstStyle/>
                    <a:p>
                      <a:pPr algn="ctr">
                        <a:lnSpc>
                          <a:spcPct val="115000"/>
                        </a:lnSpc>
                      </a:pPr>
                      <a:r>
                        <a:rPr lang="it-IT" sz="1200">
                          <a:solidFill>
                            <a:schemeClr val="tx1"/>
                          </a:solidFill>
                          <a:effectLst/>
                        </a:rPr>
                        <a:t>Amministratore Unico di AAMPS S.p.A.</a:t>
                      </a:r>
                      <a:endParaRPr lang="it-IT" sz="1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435" marR="53435" marT="0" marB="0" anchor="ctr"/>
                </a:tc>
                <a:extLst>
                  <a:ext uri="{0D108BD9-81ED-4DB2-BD59-A6C34878D82A}">
                    <a16:rowId xmlns:a16="http://schemas.microsoft.com/office/drawing/2014/main" val="302347127"/>
                  </a:ext>
                </a:extLst>
              </a:tr>
              <a:tr h="327231">
                <a:tc vMerge="1">
                  <a:txBody>
                    <a:bodyPr/>
                    <a:lstStyle/>
                    <a:p>
                      <a:endParaRPr lang="it-IT"/>
                    </a:p>
                  </a:txBody>
                  <a:tcPr/>
                </a:tc>
                <a:tc>
                  <a:txBody>
                    <a:bodyPr/>
                    <a:lstStyle/>
                    <a:p>
                      <a:pPr algn="ctr">
                        <a:lnSpc>
                          <a:spcPct val="150000"/>
                        </a:lnSpc>
                      </a:pPr>
                      <a:r>
                        <a:rPr lang="it-IT" sz="1200" kern="1200" dirty="0">
                          <a:solidFill>
                            <a:schemeClr val="tx1"/>
                          </a:solidFill>
                          <a:effectLst/>
                          <a:latin typeface="+mn-lt"/>
                          <a:ea typeface="+mn-ea"/>
                          <a:cs typeface="+mn-cs"/>
                        </a:rPr>
                        <a:t>29/01/2024</a:t>
                      </a:r>
                    </a:p>
                  </a:txBody>
                  <a:tcPr marL="68580" marR="68580" marT="0" marB="0" anchor="ctr"/>
                </a:tc>
                <a:tc vMerge="1">
                  <a:txBody>
                    <a:bodyPr/>
                    <a:lstStyle/>
                    <a:p>
                      <a:endParaRPr lang="it-IT"/>
                    </a:p>
                  </a:txBody>
                  <a:tcPr/>
                </a:tc>
                <a:tc>
                  <a:txBody>
                    <a:bodyPr/>
                    <a:lstStyle/>
                    <a:p>
                      <a:pPr algn="ctr">
                        <a:lnSpc>
                          <a:spcPct val="115000"/>
                        </a:lnSpc>
                      </a:pPr>
                      <a:r>
                        <a:rPr lang="it-IT" sz="1200">
                          <a:solidFill>
                            <a:schemeClr val="tx1"/>
                          </a:solidFill>
                          <a:effectLst/>
                        </a:rPr>
                        <a:t>Consiglio di Amministrazione di ASCIT S.p.A.</a:t>
                      </a:r>
                      <a:endParaRPr lang="it-IT" sz="1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435" marR="53435" marT="0" marB="0" anchor="ctr"/>
                </a:tc>
                <a:extLst>
                  <a:ext uri="{0D108BD9-81ED-4DB2-BD59-A6C34878D82A}">
                    <a16:rowId xmlns:a16="http://schemas.microsoft.com/office/drawing/2014/main" val="3282909977"/>
                  </a:ext>
                </a:extLst>
              </a:tr>
              <a:tr h="327231">
                <a:tc vMerge="1">
                  <a:txBody>
                    <a:bodyPr/>
                    <a:lstStyle/>
                    <a:p>
                      <a:endParaRPr lang="it-IT"/>
                    </a:p>
                  </a:txBody>
                  <a:tcPr/>
                </a:tc>
                <a:tc>
                  <a:txBody>
                    <a:bodyPr/>
                    <a:lstStyle/>
                    <a:p>
                      <a:pPr algn="ctr">
                        <a:lnSpc>
                          <a:spcPct val="150000"/>
                        </a:lnSpc>
                      </a:pPr>
                      <a:r>
                        <a:rPr lang="it-IT" sz="1200" kern="1200" dirty="0">
                          <a:solidFill>
                            <a:schemeClr val="tx1"/>
                          </a:solidFill>
                          <a:effectLst/>
                          <a:latin typeface="+mn-lt"/>
                          <a:ea typeface="+mn-ea"/>
                          <a:cs typeface="+mn-cs"/>
                        </a:rPr>
                        <a:t>31/01/2024</a:t>
                      </a:r>
                    </a:p>
                  </a:txBody>
                  <a:tcPr marL="68580" marR="68580" marT="0" marB="0" anchor="ctr"/>
                </a:tc>
                <a:tc vMerge="1">
                  <a:txBody>
                    <a:bodyPr/>
                    <a:lstStyle/>
                    <a:p>
                      <a:endParaRPr lang="it-IT"/>
                    </a:p>
                  </a:txBody>
                  <a:tcPr/>
                </a:tc>
                <a:tc>
                  <a:txBody>
                    <a:bodyPr/>
                    <a:lstStyle/>
                    <a:p>
                      <a:pPr algn="ctr">
                        <a:lnSpc>
                          <a:spcPct val="115000"/>
                        </a:lnSpc>
                      </a:pPr>
                      <a:r>
                        <a:rPr lang="it-IT" sz="1200" dirty="0">
                          <a:solidFill>
                            <a:schemeClr val="tx1"/>
                          </a:solidFill>
                          <a:effectLst/>
                        </a:rPr>
                        <a:t>Consiglio di Amministrazione di GEOFOR S.p.A.</a:t>
                      </a:r>
                      <a:endParaRPr lang="it-IT"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435" marR="53435" marT="0" marB="0" anchor="ctr"/>
                </a:tc>
                <a:extLst>
                  <a:ext uri="{0D108BD9-81ED-4DB2-BD59-A6C34878D82A}">
                    <a16:rowId xmlns:a16="http://schemas.microsoft.com/office/drawing/2014/main" val="2369946680"/>
                  </a:ext>
                </a:extLst>
              </a:tr>
              <a:tr h="163981">
                <a:tc vMerge="1">
                  <a:txBody>
                    <a:bodyPr/>
                    <a:lstStyle/>
                    <a:p>
                      <a:endParaRPr lang="it-IT"/>
                    </a:p>
                  </a:txBody>
                  <a:tcPr/>
                </a:tc>
                <a:tc>
                  <a:txBody>
                    <a:bodyPr/>
                    <a:lstStyle/>
                    <a:p>
                      <a:pPr algn="ctr">
                        <a:lnSpc>
                          <a:spcPct val="150000"/>
                        </a:lnSpc>
                      </a:pPr>
                      <a:r>
                        <a:rPr lang="it-IT" sz="1200" kern="1200" dirty="0">
                          <a:solidFill>
                            <a:schemeClr val="tx1"/>
                          </a:solidFill>
                          <a:effectLst/>
                          <a:latin typeface="+mn-lt"/>
                          <a:ea typeface="+mn-ea"/>
                          <a:cs typeface="+mn-cs"/>
                        </a:rPr>
                        <a:t>29/01/2024</a:t>
                      </a:r>
                    </a:p>
                  </a:txBody>
                  <a:tcPr marL="68580" marR="68580" marT="0" marB="0" anchor="ctr"/>
                </a:tc>
                <a:tc vMerge="1">
                  <a:txBody>
                    <a:bodyPr/>
                    <a:lstStyle/>
                    <a:p>
                      <a:endParaRPr lang="it-IT"/>
                    </a:p>
                  </a:txBody>
                  <a:tcPr/>
                </a:tc>
                <a:tc>
                  <a:txBody>
                    <a:bodyPr/>
                    <a:lstStyle/>
                    <a:p>
                      <a:pPr algn="ctr">
                        <a:lnSpc>
                          <a:spcPct val="115000"/>
                        </a:lnSpc>
                      </a:pPr>
                      <a:r>
                        <a:rPr lang="it-IT" sz="1200" dirty="0">
                          <a:solidFill>
                            <a:schemeClr val="tx1"/>
                          </a:solidFill>
                          <a:effectLst/>
                        </a:rPr>
                        <a:t>Amministratore Unico di ERSU S.p.A.</a:t>
                      </a:r>
                      <a:endParaRPr lang="it-IT"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435" marR="53435" marT="0" marB="0" anchor="ctr"/>
                </a:tc>
                <a:extLst>
                  <a:ext uri="{0D108BD9-81ED-4DB2-BD59-A6C34878D82A}">
                    <a16:rowId xmlns:a16="http://schemas.microsoft.com/office/drawing/2014/main" val="3162185497"/>
                  </a:ext>
                </a:extLst>
              </a:tr>
              <a:tr h="327231">
                <a:tc vMerge="1">
                  <a:txBody>
                    <a:bodyPr/>
                    <a:lstStyle/>
                    <a:p>
                      <a:endParaRPr lang="it-IT"/>
                    </a:p>
                  </a:txBody>
                  <a:tcPr/>
                </a:tc>
                <a:tc>
                  <a:txBody>
                    <a:bodyPr/>
                    <a:lstStyle/>
                    <a:p>
                      <a:pPr algn="ctr">
                        <a:lnSpc>
                          <a:spcPct val="150000"/>
                        </a:lnSpc>
                      </a:pPr>
                      <a:r>
                        <a:rPr lang="it-IT" sz="1200" kern="1200" dirty="0">
                          <a:solidFill>
                            <a:schemeClr val="tx1"/>
                          </a:solidFill>
                          <a:effectLst/>
                          <a:latin typeface="+mn-lt"/>
                          <a:ea typeface="+mn-ea"/>
                          <a:cs typeface="+mn-cs"/>
                        </a:rPr>
                        <a:t>30/01/2024</a:t>
                      </a:r>
                    </a:p>
                  </a:txBody>
                  <a:tcPr marL="68580" marR="68580" marT="0" marB="0" anchor="ctr"/>
                </a:tc>
                <a:tc vMerge="1">
                  <a:txBody>
                    <a:bodyPr/>
                    <a:lstStyle/>
                    <a:p>
                      <a:endParaRPr lang="it-IT"/>
                    </a:p>
                  </a:txBody>
                  <a:tcPr/>
                </a:tc>
                <a:tc>
                  <a:txBody>
                    <a:bodyPr/>
                    <a:lstStyle/>
                    <a:p>
                      <a:pPr algn="ctr">
                        <a:lnSpc>
                          <a:spcPct val="115000"/>
                        </a:lnSpc>
                      </a:pPr>
                      <a:r>
                        <a:rPr lang="it-IT" sz="1200" dirty="0">
                          <a:solidFill>
                            <a:schemeClr val="tx1"/>
                          </a:solidFill>
                          <a:effectLst/>
                        </a:rPr>
                        <a:t>Consiglio di Amministrazione di ESA S.p.A.</a:t>
                      </a:r>
                      <a:endParaRPr lang="it-IT"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435" marR="53435" marT="0" marB="0" anchor="ctr"/>
                </a:tc>
                <a:extLst>
                  <a:ext uri="{0D108BD9-81ED-4DB2-BD59-A6C34878D82A}">
                    <a16:rowId xmlns:a16="http://schemas.microsoft.com/office/drawing/2014/main" val="3541897944"/>
                  </a:ext>
                </a:extLst>
              </a:tr>
              <a:tr h="163981">
                <a:tc vMerge="1">
                  <a:txBody>
                    <a:bodyPr/>
                    <a:lstStyle/>
                    <a:p>
                      <a:endParaRPr lang="it-IT"/>
                    </a:p>
                  </a:txBody>
                  <a:tcPr/>
                </a:tc>
                <a:tc>
                  <a:txBody>
                    <a:bodyPr/>
                    <a:lstStyle/>
                    <a:p>
                      <a:pPr algn="ctr">
                        <a:lnSpc>
                          <a:spcPct val="150000"/>
                        </a:lnSpc>
                      </a:pPr>
                      <a:r>
                        <a:rPr lang="it-IT" sz="1200" kern="1200" dirty="0">
                          <a:solidFill>
                            <a:schemeClr val="tx1"/>
                          </a:solidFill>
                          <a:effectLst/>
                          <a:latin typeface="+mn-lt"/>
                          <a:ea typeface="+mn-ea"/>
                          <a:cs typeface="+mn-cs"/>
                        </a:rPr>
                        <a:t>31/01/2024</a:t>
                      </a:r>
                    </a:p>
                  </a:txBody>
                  <a:tcPr marL="68580" marR="68580" marT="0" marB="0" anchor="ctr"/>
                </a:tc>
                <a:tc vMerge="1">
                  <a:txBody>
                    <a:bodyPr/>
                    <a:lstStyle/>
                    <a:p>
                      <a:endParaRPr lang="it-IT"/>
                    </a:p>
                  </a:txBody>
                  <a:tcPr/>
                </a:tc>
                <a:tc>
                  <a:txBody>
                    <a:bodyPr/>
                    <a:lstStyle/>
                    <a:p>
                      <a:pPr algn="ctr">
                        <a:lnSpc>
                          <a:spcPct val="115000"/>
                        </a:lnSpc>
                      </a:pPr>
                      <a:r>
                        <a:rPr lang="it-IT" sz="1200" dirty="0">
                          <a:solidFill>
                            <a:schemeClr val="tx1"/>
                          </a:solidFill>
                          <a:effectLst/>
                        </a:rPr>
                        <a:t>Amministratore Unico di REA S.p.A.</a:t>
                      </a:r>
                      <a:endParaRPr lang="it-IT"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435" marR="53435" marT="0" marB="0" anchor="ctr"/>
                </a:tc>
                <a:extLst>
                  <a:ext uri="{0D108BD9-81ED-4DB2-BD59-A6C34878D82A}">
                    <a16:rowId xmlns:a16="http://schemas.microsoft.com/office/drawing/2014/main" val="504701990"/>
                  </a:ext>
                </a:extLst>
              </a:tr>
              <a:tr h="327231">
                <a:tc vMerge="1">
                  <a:txBody>
                    <a:bodyPr/>
                    <a:lstStyle/>
                    <a:p>
                      <a:endParaRPr lang="it-IT"/>
                    </a:p>
                  </a:txBody>
                  <a:tcPr/>
                </a:tc>
                <a:tc>
                  <a:txBody>
                    <a:bodyPr/>
                    <a:lstStyle/>
                    <a:p>
                      <a:pPr algn="ctr">
                        <a:lnSpc>
                          <a:spcPct val="150000"/>
                        </a:lnSpc>
                      </a:pPr>
                      <a:r>
                        <a:rPr lang="it-IT" sz="1200" kern="1200" dirty="0">
                          <a:solidFill>
                            <a:schemeClr val="tx1"/>
                          </a:solidFill>
                          <a:effectLst/>
                          <a:latin typeface="+mn-lt"/>
                          <a:ea typeface="+mn-ea"/>
                          <a:cs typeface="+mn-cs"/>
                        </a:rPr>
                        <a:t>29/01/2024</a:t>
                      </a:r>
                    </a:p>
                  </a:txBody>
                  <a:tcPr marL="68580" marR="68580" marT="0" marB="0" anchor="ctr"/>
                </a:tc>
                <a:tc vMerge="1">
                  <a:txBody>
                    <a:bodyPr/>
                    <a:lstStyle/>
                    <a:p>
                      <a:endParaRPr lang="it-IT"/>
                    </a:p>
                  </a:txBody>
                  <a:tcPr/>
                </a:tc>
                <a:tc>
                  <a:txBody>
                    <a:bodyPr/>
                    <a:lstStyle/>
                    <a:p>
                      <a:pPr algn="ctr">
                        <a:lnSpc>
                          <a:spcPct val="115000"/>
                        </a:lnSpc>
                      </a:pPr>
                      <a:r>
                        <a:rPr lang="it-IT" sz="1200" dirty="0">
                          <a:solidFill>
                            <a:schemeClr val="tx1"/>
                          </a:solidFill>
                          <a:effectLst/>
                        </a:rPr>
                        <a:t>Amministratore Unico di SEA Ambiente S.p.A.</a:t>
                      </a:r>
                      <a:endParaRPr lang="it-IT"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435" marR="53435" marT="0" marB="0" anchor="ctr"/>
                </a:tc>
                <a:extLst>
                  <a:ext uri="{0D108BD9-81ED-4DB2-BD59-A6C34878D82A}">
                    <a16:rowId xmlns:a16="http://schemas.microsoft.com/office/drawing/2014/main" val="180061020"/>
                  </a:ext>
                </a:extLst>
              </a:tr>
              <a:tr h="327231">
                <a:tc vMerge="1">
                  <a:txBody>
                    <a:bodyPr/>
                    <a:lstStyle/>
                    <a:p>
                      <a:endParaRPr lang="it-IT"/>
                    </a:p>
                  </a:txBody>
                  <a:tcPr/>
                </a:tc>
                <a:tc>
                  <a:txBody>
                    <a:bodyPr/>
                    <a:lstStyle/>
                    <a:p>
                      <a:pPr algn="ctr">
                        <a:lnSpc>
                          <a:spcPct val="150000"/>
                        </a:lnSpc>
                      </a:pPr>
                      <a:r>
                        <a:rPr lang="it-IT" sz="1200" kern="1200" dirty="0">
                          <a:solidFill>
                            <a:schemeClr val="tx1"/>
                          </a:solidFill>
                          <a:effectLst/>
                          <a:latin typeface="+mn-lt"/>
                          <a:ea typeface="+mn-ea"/>
                          <a:cs typeface="+mn-cs"/>
                        </a:rPr>
                        <a:t>29/01/2024</a:t>
                      </a:r>
                    </a:p>
                  </a:txBody>
                  <a:tcPr marL="68580" marR="68580" marT="0" marB="0" anchor="ctr"/>
                </a:tc>
                <a:tc vMerge="1">
                  <a:txBody>
                    <a:bodyPr/>
                    <a:lstStyle/>
                    <a:p>
                      <a:endParaRPr lang="it-IT"/>
                    </a:p>
                  </a:txBody>
                  <a:tcPr/>
                </a:tc>
                <a:tc>
                  <a:txBody>
                    <a:bodyPr/>
                    <a:lstStyle/>
                    <a:p>
                      <a:pPr algn="ctr">
                        <a:lnSpc>
                          <a:spcPct val="115000"/>
                        </a:lnSpc>
                      </a:pPr>
                      <a:r>
                        <a:rPr lang="it-IT" sz="1200" dirty="0">
                          <a:solidFill>
                            <a:schemeClr val="tx1"/>
                          </a:solidFill>
                          <a:effectLst/>
                        </a:rPr>
                        <a:t>Amministratore Unico di Lunigiana Ambiente S.r.l.</a:t>
                      </a:r>
                      <a:endParaRPr lang="it-IT"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435" marR="53435" marT="0" marB="0" anchor="ctr"/>
                </a:tc>
                <a:extLst>
                  <a:ext uri="{0D108BD9-81ED-4DB2-BD59-A6C34878D82A}">
                    <a16:rowId xmlns:a16="http://schemas.microsoft.com/office/drawing/2014/main" val="4057892633"/>
                  </a:ext>
                </a:extLst>
              </a:tr>
              <a:tr h="163981">
                <a:tc vMerge="1">
                  <a:txBody>
                    <a:bodyPr/>
                    <a:lstStyle/>
                    <a:p>
                      <a:endParaRPr lang="it-IT"/>
                    </a:p>
                  </a:txBody>
                  <a:tcPr/>
                </a:tc>
                <a:tc>
                  <a:txBody>
                    <a:bodyPr/>
                    <a:lstStyle/>
                    <a:p>
                      <a:pPr algn="ctr">
                        <a:lnSpc>
                          <a:spcPct val="150000"/>
                        </a:lnSpc>
                      </a:pPr>
                      <a:r>
                        <a:rPr lang="it-IT" sz="1200" kern="1200" dirty="0">
                          <a:solidFill>
                            <a:schemeClr val="tx1"/>
                          </a:solidFill>
                          <a:effectLst/>
                          <a:latin typeface="+mn-lt"/>
                          <a:ea typeface="+mn-ea"/>
                          <a:cs typeface="+mn-cs"/>
                        </a:rPr>
                        <a:t>31/01/2024</a:t>
                      </a:r>
                    </a:p>
                  </a:txBody>
                  <a:tcPr marL="68580" marR="68580" marT="0" marB="0" anchor="ctr"/>
                </a:tc>
                <a:tc vMerge="1">
                  <a:txBody>
                    <a:bodyPr/>
                    <a:lstStyle/>
                    <a:p>
                      <a:endParaRPr lang="it-IT"/>
                    </a:p>
                  </a:txBody>
                  <a:tcPr/>
                </a:tc>
                <a:tc>
                  <a:txBody>
                    <a:bodyPr/>
                    <a:lstStyle/>
                    <a:p>
                      <a:pPr algn="ctr">
                        <a:lnSpc>
                          <a:spcPct val="115000"/>
                        </a:lnSpc>
                      </a:pPr>
                      <a:r>
                        <a:rPr lang="it-IT" sz="1200" dirty="0">
                          <a:solidFill>
                            <a:schemeClr val="tx1"/>
                          </a:solidFill>
                          <a:effectLst/>
                        </a:rPr>
                        <a:t>Amministratore Unico di GEA S.r.l.</a:t>
                      </a:r>
                      <a:endParaRPr lang="it-IT"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435" marR="53435" marT="0" marB="0" anchor="ctr"/>
                </a:tc>
                <a:extLst>
                  <a:ext uri="{0D108BD9-81ED-4DB2-BD59-A6C34878D82A}">
                    <a16:rowId xmlns:a16="http://schemas.microsoft.com/office/drawing/2014/main" val="1706282329"/>
                  </a:ext>
                </a:extLst>
              </a:tr>
            </a:tbl>
          </a:graphicData>
        </a:graphic>
      </p:graphicFrame>
    </p:spTree>
    <p:extLst>
      <p:ext uri="{BB962C8B-B14F-4D97-AF65-F5344CB8AC3E}">
        <p14:creationId xmlns:p14="http://schemas.microsoft.com/office/powerpoint/2010/main" val="37030524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584D95-F01C-F45C-C7CC-CB13DB9CC6A7}"/>
              </a:ext>
            </a:extLst>
          </p:cNvPr>
          <p:cNvSpPr>
            <a:spLocks noGrp="1"/>
          </p:cNvSpPr>
          <p:nvPr>
            <p:ph type="title"/>
          </p:nvPr>
        </p:nvSpPr>
        <p:spPr>
          <a:xfrm>
            <a:off x="838200" y="365125"/>
            <a:ext cx="10515600" cy="711645"/>
          </a:xfrm>
          <a:solidFill>
            <a:srgbClr val="FFC000"/>
          </a:solidFill>
        </p:spPr>
        <p:txBody>
          <a:bodyPr>
            <a:normAutofit/>
          </a:bodyPr>
          <a:lstStyle/>
          <a:p>
            <a:pPr algn="ctr"/>
            <a:r>
              <a:rPr lang="it-IT" sz="2400" b="1" dirty="0"/>
              <a:t>REFERENTI ANTICORRUZIONE DELLE SOL</a:t>
            </a:r>
          </a:p>
        </p:txBody>
      </p:sp>
      <p:sp>
        <p:nvSpPr>
          <p:cNvPr id="3" name="Segnaposto contenuto 2">
            <a:extLst>
              <a:ext uri="{FF2B5EF4-FFF2-40B4-BE49-F238E27FC236}">
                <a16:creationId xmlns:a16="http://schemas.microsoft.com/office/drawing/2014/main" id="{6D5BD762-AA35-BAF5-3DA7-8E5D0FEA8F7C}"/>
              </a:ext>
            </a:extLst>
          </p:cNvPr>
          <p:cNvSpPr>
            <a:spLocks noGrp="1"/>
          </p:cNvSpPr>
          <p:nvPr>
            <p:ph idx="1"/>
          </p:nvPr>
        </p:nvSpPr>
        <p:spPr>
          <a:xfrm>
            <a:off x="838200" y="1222049"/>
            <a:ext cx="10515600" cy="4954914"/>
          </a:xfrm>
        </p:spPr>
        <p:txBody>
          <a:bodyPr>
            <a:normAutofit/>
          </a:bodyPr>
          <a:lstStyle/>
          <a:p>
            <a:pPr marL="0" indent="0" algn="just">
              <a:buNone/>
            </a:pPr>
            <a:r>
              <a:rPr lang="it-IT" sz="2100" b="1" dirty="0">
                <a:latin typeface="Calibri (Corpo)"/>
              </a:rPr>
              <a:t>Profilo / requisiti </a:t>
            </a:r>
          </a:p>
          <a:p>
            <a:pPr algn="just"/>
            <a:r>
              <a:rPr lang="it-IT" sz="2100" dirty="0">
                <a:latin typeface="Calibri (Corpo)"/>
              </a:rPr>
              <a:t>Deve essere un soggetto interno alla SOL, ovvero un soggetto distaccato da altra SOL</a:t>
            </a:r>
          </a:p>
          <a:p>
            <a:pPr algn="just"/>
            <a:r>
              <a:rPr lang="it-IT" sz="2100" dirty="0">
                <a:latin typeface="Calibri (Corpo)"/>
              </a:rPr>
              <a:t>Deve essere un soggetto che abbia un’adeguata conoscenza dell’organizzazione e del funzionamento della SOL</a:t>
            </a:r>
          </a:p>
          <a:p>
            <a:pPr algn="just"/>
            <a:r>
              <a:rPr lang="it-IT" sz="2100" dirty="0">
                <a:latin typeface="Calibri (Corpo)"/>
              </a:rPr>
              <a:t>Deve essere dotato di competenze qualificate per svolgere con effettività il proprio ruolo</a:t>
            </a:r>
          </a:p>
          <a:p>
            <a:pPr algn="just"/>
            <a:r>
              <a:rPr lang="it-IT" sz="2100" dirty="0">
                <a:latin typeface="Calibri (Corpo)"/>
              </a:rPr>
              <a:t>L’incarico di Referente anticorruzione può non essere esclusivo, bensì aggiunto ad un incarico già preesistente, cercando di evitare lo svolgimento di incarichi su processi a rischio corruttivo</a:t>
            </a:r>
          </a:p>
          <a:p>
            <a:pPr algn="just"/>
            <a:r>
              <a:rPr lang="it-IT" sz="2100" dirty="0">
                <a:latin typeface="Calibri (Corpo)"/>
              </a:rPr>
              <a:t>Deve essere una persona che abbia sempre mantenuto una condotta integerrima escludendo coloro che siano stati destinatari di provvedimenti giudiziali di condanna o provvedimenti disciplinari e che abbia in corso procedimenti penali di natura corruttiva</a:t>
            </a:r>
          </a:p>
          <a:p>
            <a:pPr marL="0" indent="0" algn="just">
              <a:buNone/>
            </a:pPr>
            <a:r>
              <a:rPr lang="it-IT" sz="2100" b="1" dirty="0">
                <a:latin typeface="Calibri (Corpo)"/>
              </a:rPr>
              <a:t>Dipendenza gerarchica</a:t>
            </a:r>
          </a:p>
          <a:p>
            <a:pPr marL="0" indent="0" algn="just">
              <a:buNone/>
            </a:pPr>
            <a:r>
              <a:rPr lang="it-IT" sz="2100" dirty="0">
                <a:latin typeface="Calibri (Corpo)"/>
              </a:rPr>
              <a:t>Organo Amministrativo della SOL di appartenenza</a:t>
            </a:r>
          </a:p>
          <a:p>
            <a:pPr marL="0" indent="0" algn="just">
              <a:buNone/>
            </a:pPr>
            <a:endParaRPr lang="it-IT" sz="1900" dirty="0"/>
          </a:p>
          <a:p>
            <a:pPr marL="0" indent="0" algn="just">
              <a:buNone/>
            </a:pPr>
            <a:endParaRPr lang="it-IT" sz="1100" dirty="0"/>
          </a:p>
        </p:txBody>
      </p:sp>
      <p:sp>
        <p:nvSpPr>
          <p:cNvPr id="4" name="Segnaposto numero diapositiva 3">
            <a:extLst>
              <a:ext uri="{FF2B5EF4-FFF2-40B4-BE49-F238E27FC236}">
                <a16:creationId xmlns:a16="http://schemas.microsoft.com/office/drawing/2014/main" id="{7907E0C7-A705-7717-FFE2-ACD1A5BD6DE9}"/>
              </a:ext>
            </a:extLst>
          </p:cNvPr>
          <p:cNvSpPr>
            <a:spLocks noGrp="1"/>
          </p:cNvSpPr>
          <p:nvPr>
            <p:ph type="sldNum" sz="quarter" idx="12"/>
          </p:nvPr>
        </p:nvSpPr>
        <p:spPr/>
        <p:txBody>
          <a:bodyPr/>
          <a:lstStyle/>
          <a:p>
            <a:fld id="{1038D19A-B903-4472-878C-84281F247959}" type="slidenum">
              <a:rPr lang="it-IT" smtClean="0"/>
              <a:t>10</a:t>
            </a:fld>
            <a:endParaRPr lang="it-IT"/>
          </a:p>
        </p:txBody>
      </p:sp>
    </p:spTree>
    <p:extLst>
      <p:ext uri="{BB962C8B-B14F-4D97-AF65-F5344CB8AC3E}">
        <p14:creationId xmlns:p14="http://schemas.microsoft.com/office/powerpoint/2010/main" val="33953764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95C90D-5703-7820-FABE-4689F491F701}"/>
              </a:ext>
            </a:extLst>
          </p:cNvPr>
          <p:cNvSpPr>
            <a:spLocks noGrp="1"/>
          </p:cNvSpPr>
          <p:nvPr>
            <p:ph type="title"/>
          </p:nvPr>
        </p:nvSpPr>
        <p:spPr>
          <a:xfrm>
            <a:off x="838200" y="365125"/>
            <a:ext cx="10515600" cy="720191"/>
          </a:xfrm>
          <a:solidFill>
            <a:srgbClr val="FFC000"/>
          </a:solidFill>
        </p:spPr>
        <p:txBody>
          <a:bodyPr>
            <a:noAutofit/>
          </a:bodyPr>
          <a:lstStyle/>
          <a:p>
            <a:pPr algn="ctr"/>
            <a:r>
              <a:rPr lang="it-IT" sz="2400" b="1" dirty="0"/>
              <a:t>RESPONSABILE DELLA FUNZIONE DI CONFORMITA PER LA PREVENZIONE DELLA CORRUZIONE</a:t>
            </a:r>
          </a:p>
        </p:txBody>
      </p:sp>
      <p:sp>
        <p:nvSpPr>
          <p:cNvPr id="3" name="Segnaposto contenuto 2">
            <a:extLst>
              <a:ext uri="{FF2B5EF4-FFF2-40B4-BE49-F238E27FC236}">
                <a16:creationId xmlns:a16="http://schemas.microsoft.com/office/drawing/2014/main" id="{2A0EA9A6-175F-8246-CAA3-0CBD18791415}"/>
              </a:ext>
            </a:extLst>
          </p:cNvPr>
          <p:cNvSpPr>
            <a:spLocks noGrp="1"/>
          </p:cNvSpPr>
          <p:nvPr>
            <p:ph idx="1"/>
          </p:nvPr>
        </p:nvSpPr>
        <p:spPr>
          <a:xfrm>
            <a:off x="838200" y="1298961"/>
            <a:ext cx="10865528" cy="4878002"/>
          </a:xfrm>
        </p:spPr>
        <p:txBody>
          <a:bodyPr>
            <a:normAutofit/>
          </a:bodyPr>
          <a:lstStyle/>
          <a:p>
            <a:pPr marL="0" indent="0" algn="just">
              <a:spcBef>
                <a:spcPts val="600"/>
              </a:spcBef>
              <a:buNone/>
            </a:pPr>
            <a:r>
              <a:rPr lang="it-IT" sz="1600" b="1" dirty="0"/>
              <a:t>Responsabilità / poteri</a:t>
            </a:r>
          </a:p>
          <a:p>
            <a:pPr marL="342900" lvl="0" indent="-342900" algn="just">
              <a:lnSpc>
                <a:spcPct val="150000"/>
              </a:lnSpc>
              <a:buFont typeface="+mj-lt"/>
              <a:buAutoNum type="arabicPeriod"/>
            </a:pPr>
            <a:r>
              <a:rPr lang="it-IT" sz="1600" dirty="0"/>
              <a:t>Supervisionare la progettazione e l’attuazione del sistema di gestione per la prevenzione della corruzione (ISO 37001)</a:t>
            </a:r>
          </a:p>
          <a:p>
            <a:pPr marL="342900" lvl="0" indent="-342900" algn="just">
              <a:lnSpc>
                <a:spcPct val="150000"/>
              </a:lnSpc>
              <a:buFont typeface="+mj-lt"/>
              <a:buAutoNum type="arabicPeriod"/>
            </a:pPr>
            <a:r>
              <a:rPr lang="it-IT" sz="1600" dirty="0"/>
              <a:t>Assicurare che il sistema di gestione per la prevenzione della corruzione sia conforme ai requisiti dello standard e sia aggiornato in seguito a modifiche normative, organizzative e a qualsiasi altro elemento che determini l’esigenza di aggiornamento</a:t>
            </a:r>
          </a:p>
          <a:p>
            <a:pPr marL="342900" lvl="0" indent="-342900" algn="just">
              <a:lnSpc>
                <a:spcPct val="150000"/>
              </a:lnSpc>
              <a:buFont typeface="+mj-lt"/>
              <a:buAutoNum type="arabicPeriod"/>
            </a:pPr>
            <a:r>
              <a:rPr lang="it-IT" sz="1600" dirty="0"/>
              <a:t>Predisporre programmi di audit interni finalizzati ad accertare se il sistema di gestione per la prevenzione della corruzione:</a:t>
            </a:r>
          </a:p>
          <a:p>
            <a:pPr marL="742950" lvl="1" indent="-285750" algn="just">
              <a:lnSpc>
                <a:spcPct val="150000"/>
              </a:lnSpc>
              <a:buFont typeface="+mj-lt"/>
              <a:buAutoNum type="alphaLcPeriod"/>
            </a:pPr>
            <a:r>
              <a:rPr lang="it-IT" sz="1600" dirty="0"/>
              <a:t>è conforme ai requisiti dello standard e a quelli definiti internamente dall’organizzazione</a:t>
            </a:r>
          </a:p>
          <a:p>
            <a:pPr marL="742950" lvl="1" indent="-285750" algn="just">
              <a:lnSpc>
                <a:spcPct val="150000"/>
              </a:lnSpc>
              <a:buFont typeface="+mj-lt"/>
              <a:buAutoNum type="alphaLcPeriod"/>
            </a:pPr>
            <a:r>
              <a:rPr lang="it-IT" sz="1600" dirty="0"/>
              <a:t>è attuato e mantenuto efficace</a:t>
            </a:r>
          </a:p>
          <a:p>
            <a:pPr marL="342900" lvl="0" indent="-342900" algn="just">
              <a:lnSpc>
                <a:spcPct val="150000"/>
              </a:lnSpc>
              <a:buFont typeface="+mj-lt"/>
              <a:buAutoNum type="arabicPeriod"/>
            </a:pPr>
            <a:r>
              <a:rPr lang="it-IT" sz="1600" dirty="0"/>
              <a:t>Riesaminare periodicamente il Sistema di gestione per la prevenzione della corruzione, al fine di verificare se è adeguato a gestire efficacemente i rischi di corruzione a cui è sottoposta l’organizzazione e se è attuato in modo efficace</a:t>
            </a:r>
          </a:p>
          <a:p>
            <a:pPr marL="0" lvl="0" indent="0" algn="just">
              <a:lnSpc>
                <a:spcPct val="150000"/>
              </a:lnSpc>
              <a:buNone/>
            </a:pPr>
            <a:endParaRPr lang="it-IT" sz="1600" dirty="0"/>
          </a:p>
          <a:p>
            <a:pPr marL="0" indent="0">
              <a:buNone/>
            </a:pPr>
            <a:endParaRPr lang="it-IT" dirty="0"/>
          </a:p>
        </p:txBody>
      </p:sp>
      <p:sp>
        <p:nvSpPr>
          <p:cNvPr id="4" name="Segnaposto numero diapositiva 3">
            <a:extLst>
              <a:ext uri="{FF2B5EF4-FFF2-40B4-BE49-F238E27FC236}">
                <a16:creationId xmlns:a16="http://schemas.microsoft.com/office/drawing/2014/main" id="{C6978D9B-6756-427B-215B-E6A9A6566E66}"/>
              </a:ext>
            </a:extLst>
          </p:cNvPr>
          <p:cNvSpPr>
            <a:spLocks noGrp="1"/>
          </p:cNvSpPr>
          <p:nvPr>
            <p:ph type="sldNum" sz="quarter" idx="12"/>
          </p:nvPr>
        </p:nvSpPr>
        <p:spPr/>
        <p:txBody>
          <a:bodyPr/>
          <a:lstStyle/>
          <a:p>
            <a:fld id="{1038D19A-B903-4472-878C-84281F247959}" type="slidenum">
              <a:rPr lang="it-IT" smtClean="0"/>
              <a:t>11</a:t>
            </a:fld>
            <a:endParaRPr lang="it-IT"/>
          </a:p>
        </p:txBody>
      </p:sp>
    </p:spTree>
    <p:extLst>
      <p:ext uri="{BB962C8B-B14F-4D97-AF65-F5344CB8AC3E}">
        <p14:creationId xmlns:p14="http://schemas.microsoft.com/office/powerpoint/2010/main" val="5770319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584D95-F01C-F45C-C7CC-CB13DB9CC6A7}"/>
              </a:ext>
            </a:extLst>
          </p:cNvPr>
          <p:cNvSpPr>
            <a:spLocks noGrp="1"/>
          </p:cNvSpPr>
          <p:nvPr>
            <p:ph type="title"/>
          </p:nvPr>
        </p:nvSpPr>
        <p:spPr>
          <a:xfrm>
            <a:off x="838200" y="365125"/>
            <a:ext cx="10515600" cy="711645"/>
          </a:xfrm>
          <a:solidFill>
            <a:srgbClr val="FFC000"/>
          </a:solidFill>
        </p:spPr>
        <p:txBody>
          <a:bodyPr>
            <a:normAutofit fontScale="90000"/>
          </a:bodyPr>
          <a:lstStyle/>
          <a:p>
            <a:pPr algn="ctr"/>
            <a:r>
              <a:rPr lang="it-IT" sz="2400" b="1" dirty="0"/>
              <a:t>RESPONSABILE DELLA FUNZIONE DI CONFORMITA PER LA PREVENZIONE DELLA CORRUZIONE</a:t>
            </a:r>
          </a:p>
        </p:txBody>
      </p:sp>
      <p:sp>
        <p:nvSpPr>
          <p:cNvPr id="3" name="Segnaposto contenuto 2">
            <a:extLst>
              <a:ext uri="{FF2B5EF4-FFF2-40B4-BE49-F238E27FC236}">
                <a16:creationId xmlns:a16="http://schemas.microsoft.com/office/drawing/2014/main" id="{6D5BD762-AA35-BAF5-3DA7-8E5D0FEA8F7C}"/>
              </a:ext>
            </a:extLst>
          </p:cNvPr>
          <p:cNvSpPr>
            <a:spLocks noGrp="1"/>
          </p:cNvSpPr>
          <p:nvPr>
            <p:ph idx="1"/>
          </p:nvPr>
        </p:nvSpPr>
        <p:spPr>
          <a:xfrm>
            <a:off x="838200" y="1222049"/>
            <a:ext cx="10515600" cy="4954914"/>
          </a:xfrm>
        </p:spPr>
        <p:txBody>
          <a:bodyPr>
            <a:normAutofit/>
          </a:bodyPr>
          <a:lstStyle/>
          <a:p>
            <a:pPr marL="0" indent="0" algn="just">
              <a:buNone/>
            </a:pPr>
            <a:r>
              <a:rPr lang="it-IT" sz="2100" b="1" dirty="0">
                <a:latin typeface="Calibri (Corpo)"/>
              </a:rPr>
              <a:t>Profilo / requisiti </a:t>
            </a:r>
          </a:p>
          <a:p>
            <a:pPr algn="just"/>
            <a:r>
              <a:rPr lang="it-IT" sz="2100" dirty="0">
                <a:latin typeface="Calibri (Corpo)"/>
              </a:rPr>
              <a:t>Deve essere un soggetto interno alla Capogruppo</a:t>
            </a:r>
          </a:p>
          <a:p>
            <a:pPr algn="just"/>
            <a:r>
              <a:rPr lang="it-IT" sz="2100" dirty="0">
                <a:latin typeface="Calibri (Corpo)"/>
              </a:rPr>
              <a:t>Deve essere un soggetto che abbia un’adeguata conoscenza dell’organizzazione e del funzionamento del Gruppo</a:t>
            </a:r>
          </a:p>
          <a:p>
            <a:pPr algn="just"/>
            <a:r>
              <a:rPr lang="it-IT" sz="2100" dirty="0">
                <a:latin typeface="Calibri (Corpo)"/>
              </a:rPr>
              <a:t>Deve essere dotato di competenze qualificate per svolgere con effettività il proprio ruolo</a:t>
            </a:r>
          </a:p>
          <a:p>
            <a:pPr algn="just"/>
            <a:r>
              <a:rPr lang="it-IT" sz="2100" dirty="0">
                <a:latin typeface="Calibri (Corpo)"/>
              </a:rPr>
              <a:t>L’incarico di RFC può non essere esclusivo, bensì aggiunto ad un incarico già preesistente, cercando di evitare lo svolgimento di incarichi su processi a rischio corruttivo</a:t>
            </a:r>
          </a:p>
          <a:p>
            <a:pPr algn="just"/>
            <a:r>
              <a:rPr lang="it-IT" sz="2100" dirty="0">
                <a:latin typeface="Calibri (Corpo)"/>
              </a:rPr>
              <a:t>Non deve avere conflitti di interesse effettivi e/o potenziali</a:t>
            </a:r>
          </a:p>
          <a:p>
            <a:pPr algn="just"/>
            <a:r>
              <a:rPr lang="it-IT" sz="2100" dirty="0">
                <a:latin typeface="Calibri (Corpo)"/>
              </a:rPr>
              <a:t>Deve essere una persona che abbia sempre mantenuto una condotta integerrima escludendo coloro che siano stati destinatari di provvedimenti giudiziali di condanna o provvedimenti disciplinari e che abbia in corso procedimenti penali di natura corruttiva</a:t>
            </a:r>
          </a:p>
          <a:p>
            <a:pPr marL="0" indent="0" algn="just">
              <a:buNone/>
            </a:pPr>
            <a:r>
              <a:rPr lang="it-IT" sz="2100" b="1" dirty="0">
                <a:latin typeface="Calibri (Corpo)"/>
              </a:rPr>
              <a:t>Dipendenza gerarchica</a:t>
            </a:r>
          </a:p>
          <a:p>
            <a:pPr marL="0" indent="0" algn="just">
              <a:buNone/>
            </a:pPr>
            <a:r>
              <a:rPr lang="it-IT" sz="2100" dirty="0">
                <a:latin typeface="Calibri (Corpo)"/>
              </a:rPr>
              <a:t>Consiglio di Amministrazione di </a:t>
            </a:r>
            <a:r>
              <a:rPr lang="it-IT" sz="2100" dirty="0" err="1">
                <a:latin typeface="Calibri (Corpo)"/>
              </a:rPr>
              <a:t>RetiAmbiente</a:t>
            </a:r>
            <a:r>
              <a:rPr lang="it-IT" sz="2100" dirty="0">
                <a:latin typeface="Calibri (Corpo)"/>
              </a:rPr>
              <a:t> S.p.A.</a:t>
            </a:r>
          </a:p>
          <a:p>
            <a:pPr marL="0" indent="0" algn="just">
              <a:buNone/>
            </a:pPr>
            <a:endParaRPr lang="it-IT" sz="1900" dirty="0"/>
          </a:p>
          <a:p>
            <a:pPr marL="0" indent="0" algn="just">
              <a:buNone/>
            </a:pPr>
            <a:endParaRPr lang="it-IT" sz="1100" dirty="0"/>
          </a:p>
        </p:txBody>
      </p:sp>
      <p:sp>
        <p:nvSpPr>
          <p:cNvPr id="4" name="Segnaposto numero diapositiva 3">
            <a:extLst>
              <a:ext uri="{FF2B5EF4-FFF2-40B4-BE49-F238E27FC236}">
                <a16:creationId xmlns:a16="http://schemas.microsoft.com/office/drawing/2014/main" id="{C2C98394-B335-720B-90DE-B07A440614C7}"/>
              </a:ext>
            </a:extLst>
          </p:cNvPr>
          <p:cNvSpPr>
            <a:spLocks noGrp="1"/>
          </p:cNvSpPr>
          <p:nvPr>
            <p:ph type="sldNum" sz="quarter" idx="12"/>
          </p:nvPr>
        </p:nvSpPr>
        <p:spPr/>
        <p:txBody>
          <a:bodyPr/>
          <a:lstStyle/>
          <a:p>
            <a:fld id="{1038D19A-B903-4472-878C-84281F247959}" type="slidenum">
              <a:rPr lang="it-IT" smtClean="0"/>
              <a:t>12</a:t>
            </a:fld>
            <a:endParaRPr lang="it-IT"/>
          </a:p>
        </p:txBody>
      </p:sp>
    </p:spTree>
    <p:extLst>
      <p:ext uri="{BB962C8B-B14F-4D97-AF65-F5344CB8AC3E}">
        <p14:creationId xmlns:p14="http://schemas.microsoft.com/office/powerpoint/2010/main" val="13568112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95C90D-5703-7820-FABE-4689F491F701}"/>
              </a:ext>
            </a:extLst>
          </p:cNvPr>
          <p:cNvSpPr>
            <a:spLocks noGrp="1"/>
          </p:cNvSpPr>
          <p:nvPr>
            <p:ph type="title"/>
          </p:nvPr>
        </p:nvSpPr>
        <p:spPr>
          <a:xfrm>
            <a:off x="838200" y="365125"/>
            <a:ext cx="10515600" cy="720191"/>
          </a:xfrm>
          <a:solidFill>
            <a:srgbClr val="FFC000"/>
          </a:solidFill>
        </p:spPr>
        <p:txBody>
          <a:bodyPr>
            <a:noAutofit/>
          </a:bodyPr>
          <a:lstStyle/>
          <a:p>
            <a:pPr algn="ctr"/>
            <a:r>
              <a:rPr lang="it-IT" sz="2400" b="1" dirty="0"/>
              <a:t>REFERENTI DELLA FUNZIONE DI CONFORMITA PER LA PREVENZIONE DELLA CORRUZIONE </a:t>
            </a:r>
          </a:p>
        </p:txBody>
      </p:sp>
      <p:sp>
        <p:nvSpPr>
          <p:cNvPr id="3" name="Segnaposto contenuto 2">
            <a:extLst>
              <a:ext uri="{FF2B5EF4-FFF2-40B4-BE49-F238E27FC236}">
                <a16:creationId xmlns:a16="http://schemas.microsoft.com/office/drawing/2014/main" id="{2A0EA9A6-175F-8246-CAA3-0CBD18791415}"/>
              </a:ext>
            </a:extLst>
          </p:cNvPr>
          <p:cNvSpPr>
            <a:spLocks noGrp="1"/>
          </p:cNvSpPr>
          <p:nvPr>
            <p:ph idx="1"/>
          </p:nvPr>
        </p:nvSpPr>
        <p:spPr>
          <a:xfrm>
            <a:off x="838200" y="1298961"/>
            <a:ext cx="10865528" cy="4878002"/>
          </a:xfrm>
        </p:spPr>
        <p:txBody>
          <a:bodyPr>
            <a:normAutofit/>
          </a:bodyPr>
          <a:lstStyle/>
          <a:p>
            <a:pPr marL="0" indent="0" algn="just">
              <a:spcBef>
                <a:spcPts val="600"/>
              </a:spcBef>
              <a:buNone/>
            </a:pPr>
            <a:r>
              <a:rPr lang="it-IT" sz="1600" b="1" dirty="0"/>
              <a:t>Responsabilità / poteri</a:t>
            </a:r>
          </a:p>
          <a:p>
            <a:pPr marL="0" indent="0" algn="just">
              <a:spcBef>
                <a:spcPts val="600"/>
              </a:spcBef>
              <a:buNone/>
            </a:pPr>
            <a:r>
              <a:rPr lang="it-IT" sz="1600" b="1" dirty="0"/>
              <a:t>Supportare il Responsabile della Funzione di conformità nello svolgimento delle attività di propria competenza e in particolare:</a:t>
            </a:r>
          </a:p>
          <a:p>
            <a:pPr marL="342900" lvl="0" indent="-342900" algn="just">
              <a:lnSpc>
                <a:spcPct val="150000"/>
              </a:lnSpc>
              <a:buFont typeface="+mj-lt"/>
              <a:buAutoNum type="arabicPeriod"/>
            </a:pPr>
            <a:r>
              <a:rPr lang="it-IT" sz="1600" dirty="0"/>
              <a:t>Supervisionare la progettazione e l’attuazione del sistema di gestione per la prevenzione della corruzione (ISO 37001) nella SOL di appartenenza</a:t>
            </a:r>
          </a:p>
          <a:p>
            <a:pPr marL="342900" lvl="0" indent="-342900" algn="just">
              <a:lnSpc>
                <a:spcPct val="150000"/>
              </a:lnSpc>
              <a:buFont typeface="+mj-lt"/>
              <a:buAutoNum type="arabicPeriod"/>
            </a:pPr>
            <a:r>
              <a:rPr lang="it-IT" sz="1600" dirty="0"/>
              <a:t>Assicurare che il sistema di gestione per la prevenzione della corruzione sia conforme, nella SOL di appartenenza, ai requisiti dello standard </a:t>
            </a:r>
          </a:p>
          <a:p>
            <a:pPr marL="342900" lvl="0" indent="-342900" algn="just">
              <a:lnSpc>
                <a:spcPct val="150000"/>
              </a:lnSpc>
              <a:buFont typeface="+mj-lt"/>
              <a:buAutoNum type="arabicPeriod"/>
            </a:pPr>
            <a:r>
              <a:rPr lang="it-IT" sz="1600" dirty="0"/>
              <a:t>Eseguire, per quanto di propria competenza, i programmi di audit interni finalizzati ad accertare se il sistema di gestione per la prevenzione della corruzione, nella propria SOL, è conforme ai requisiti dello standard e a quelli definiti internamente dal Gruppo ed è attuato e mantenuto efficace</a:t>
            </a:r>
          </a:p>
          <a:p>
            <a:pPr marL="342900" lvl="0" indent="-342900" algn="just">
              <a:lnSpc>
                <a:spcPct val="150000"/>
              </a:lnSpc>
              <a:buFont typeface="+mj-lt"/>
              <a:buAutoNum type="arabicPeriod"/>
            </a:pPr>
            <a:r>
              <a:rPr lang="it-IT" sz="1600" dirty="0"/>
              <a:t>Fornire periodicamente al Responsabile della funzione di conformità i dati di monitoraggio affinché quest’ultimo possa procedere con il riesame del Sistema di gestione per la prevenzione della corruzione</a:t>
            </a:r>
          </a:p>
          <a:p>
            <a:pPr marL="0" indent="0">
              <a:buNone/>
            </a:pPr>
            <a:endParaRPr lang="it-IT" dirty="0"/>
          </a:p>
        </p:txBody>
      </p:sp>
      <p:sp>
        <p:nvSpPr>
          <p:cNvPr id="4" name="Segnaposto numero diapositiva 3">
            <a:extLst>
              <a:ext uri="{FF2B5EF4-FFF2-40B4-BE49-F238E27FC236}">
                <a16:creationId xmlns:a16="http://schemas.microsoft.com/office/drawing/2014/main" id="{CE86FD08-7660-AC7A-8011-57A9FAB80EBA}"/>
              </a:ext>
            </a:extLst>
          </p:cNvPr>
          <p:cNvSpPr>
            <a:spLocks noGrp="1"/>
          </p:cNvSpPr>
          <p:nvPr>
            <p:ph type="sldNum" sz="quarter" idx="12"/>
          </p:nvPr>
        </p:nvSpPr>
        <p:spPr/>
        <p:txBody>
          <a:bodyPr/>
          <a:lstStyle/>
          <a:p>
            <a:fld id="{1038D19A-B903-4472-878C-84281F247959}" type="slidenum">
              <a:rPr lang="it-IT" smtClean="0"/>
              <a:t>13</a:t>
            </a:fld>
            <a:endParaRPr lang="it-IT"/>
          </a:p>
        </p:txBody>
      </p:sp>
    </p:spTree>
    <p:extLst>
      <p:ext uri="{BB962C8B-B14F-4D97-AF65-F5344CB8AC3E}">
        <p14:creationId xmlns:p14="http://schemas.microsoft.com/office/powerpoint/2010/main" val="2429308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584D95-F01C-F45C-C7CC-CB13DB9CC6A7}"/>
              </a:ext>
            </a:extLst>
          </p:cNvPr>
          <p:cNvSpPr>
            <a:spLocks noGrp="1"/>
          </p:cNvSpPr>
          <p:nvPr>
            <p:ph type="title"/>
          </p:nvPr>
        </p:nvSpPr>
        <p:spPr>
          <a:xfrm>
            <a:off x="838200" y="365125"/>
            <a:ext cx="10515600" cy="711645"/>
          </a:xfrm>
          <a:solidFill>
            <a:srgbClr val="FFC000"/>
          </a:solidFill>
        </p:spPr>
        <p:txBody>
          <a:bodyPr>
            <a:normAutofit fontScale="90000"/>
          </a:bodyPr>
          <a:lstStyle/>
          <a:p>
            <a:pPr algn="ctr"/>
            <a:r>
              <a:rPr lang="it-IT" sz="2400" b="1" dirty="0"/>
              <a:t>REFERENTI DELLA FUNZIONE DI CONFORMITA PER LA PREVENZIONE DELLA CORRUZIONE </a:t>
            </a:r>
          </a:p>
        </p:txBody>
      </p:sp>
      <p:sp>
        <p:nvSpPr>
          <p:cNvPr id="3" name="Segnaposto contenuto 2">
            <a:extLst>
              <a:ext uri="{FF2B5EF4-FFF2-40B4-BE49-F238E27FC236}">
                <a16:creationId xmlns:a16="http://schemas.microsoft.com/office/drawing/2014/main" id="{6D5BD762-AA35-BAF5-3DA7-8E5D0FEA8F7C}"/>
              </a:ext>
            </a:extLst>
          </p:cNvPr>
          <p:cNvSpPr>
            <a:spLocks noGrp="1"/>
          </p:cNvSpPr>
          <p:nvPr>
            <p:ph idx="1"/>
          </p:nvPr>
        </p:nvSpPr>
        <p:spPr>
          <a:xfrm>
            <a:off x="838200" y="1222049"/>
            <a:ext cx="10515600" cy="4954914"/>
          </a:xfrm>
        </p:spPr>
        <p:txBody>
          <a:bodyPr>
            <a:normAutofit/>
          </a:bodyPr>
          <a:lstStyle/>
          <a:p>
            <a:pPr marL="0" indent="0" algn="just">
              <a:buNone/>
            </a:pPr>
            <a:r>
              <a:rPr lang="it-IT" sz="2100" b="1" dirty="0">
                <a:latin typeface="Calibri (Corpo)"/>
              </a:rPr>
              <a:t>Profilo / requisiti </a:t>
            </a:r>
          </a:p>
          <a:p>
            <a:pPr algn="just"/>
            <a:r>
              <a:rPr lang="it-IT" sz="2100" dirty="0">
                <a:latin typeface="Calibri (Corpo)"/>
              </a:rPr>
              <a:t>Deve essere un soggetto interno alla SOL, ovvero un soggetto distaccato da altra SOL</a:t>
            </a:r>
          </a:p>
          <a:p>
            <a:pPr algn="just"/>
            <a:r>
              <a:rPr lang="it-IT" sz="2100" dirty="0">
                <a:latin typeface="Calibri (Corpo)"/>
              </a:rPr>
              <a:t>Deve essere un soggetto che abbia un’adeguata conoscenza dell’organizzazione e del funzionamento della SOL</a:t>
            </a:r>
          </a:p>
          <a:p>
            <a:pPr algn="just"/>
            <a:r>
              <a:rPr lang="it-IT" sz="2100" dirty="0">
                <a:latin typeface="Calibri (Corpo)"/>
              </a:rPr>
              <a:t>Deve essere dotato di competenze qualificate per svolgere con effettività il proprio ruolo</a:t>
            </a:r>
          </a:p>
          <a:p>
            <a:pPr algn="just"/>
            <a:r>
              <a:rPr lang="it-IT" sz="2100" dirty="0">
                <a:latin typeface="Calibri (Corpo)"/>
              </a:rPr>
              <a:t>L’incarico di Referente della funzione di conformità può non essere esclusivo, bensì aggiunto ad un incarico già preesistente, cercando di evitare lo svolgimento di incarichi su processi a rischio corruttivo</a:t>
            </a:r>
          </a:p>
          <a:p>
            <a:pPr algn="just"/>
            <a:r>
              <a:rPr lang="it-IT" sz="2100" dirty="0">
                <a:latin typeface="Calibri (Corpo)"/>
              </a:rPr>
              <a:t>Deve essere una persona che abbia sempre mantenuto una condotta integerrima escludendo coloro che siano stati destinatari di provvedimenti giudiziali di condanna o provvedimenti disciplinari e che abbia in corso procedimenti penali di natura corruttiva</a:t>
            </a:r>
          </a:p>
          <a:p>
            <a:pPr marL="0" indent="0" algn="just">
              <a:buNone/>
            </a:pPr>
            <a:r>
              <a:rPr lang="it-IT" sz="2100" b="1" dirty="0">
                <a:latin typeface="Calibri (Corpo)"/>
              </a:rPr>
              <a:t>Dipendenza gerarchica</a:t>
            </a:r>
          </a:p>
          <a:p>
            <a:pPr marL="0" indent="0" algn="just">
              <a:buNone/>
            </a:pPr>
            <a:r>
              <a:rPr lang="it-IT" sz="2100" dirty="0">
                <a:latin typeface="Calibri (Corpo)"/>
              </a:rPr>
              <a:t>Organo Amministrativo della SOL di appartenenza</a:t>
            </a:r>
          </a:p>
          <a:p>
            <a:pPr marL="0" indent="0" algn="just">
              <a:buNone/>
            </a:pPr>
            <a:endParaRPr lang="it-IT" sz="1900" dirty="0"/>
          </a:p>
          <a:p>
            <a:pPr marL="0" indent="0" algn="just">
              <a:buNone/>
            </a:pPr>
            <a:endParaRPr lang="it-IT" sz="1100" dirty="0"/>
          </a:p>
        </p:txBody>
      </p:sp>
      <p:sp>
        <p:nvSpPr>
          <p:cNvPr id="4" name="Segnaposto numero diapositiva 3">
            <a:extLst>
              <a:ext uri="{FF2B5EF4-FFF2-40B4-BE49-F238E27FC236}">
                <a16:creationId xmlns:a16="http://schemas.microsoft.com/office/drawing/2014/main" id="{94F88F98-2D60-D0D6-CA69-ECBFF1EEAD18}"/>
              </a:ext>
            </a:extLst>
          </p:cNvPr>
          <p:cNvSpPr>
            <a:spLocks noGrp="1"/>
          </p:cNvSpPr>
          <p:nvPr>
            <p:ph type="sldNum" sz="quarter" idx="12"/>
          </p:nvPr>
        </p:nvSpPr>
        <p:spPr/>
        <p:txBody>
          <a:bodyPr/>
          <a:lstStyle/>
          <a:p>
            <a:fld id="{1038D19A-B903-4472-878C-84281F247959}" type="slidenum">
              <a:rPr lang="it-IT" smtClean="0"/>
              <a:t>14</a:t>
            </a:fld>
            <a:endParaRPr lang="it-IT"/>
          </a:p>
        </p:txBody>
      </p:sp>
    </p:spTree>
    <p:extLst>
      <p:ext uri="{BB962C8B-B14F-4D97-AF65-F5344CB8AC3E}">
        <p14:creationId xmlns:p14="http://schemas.microsoft.com/office/powerpoint/2010/main" val="871454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po 4">
            <a:extLst>
              <a:ext uri="{FF2B5EF4-FFF2-40B4-BE49-F238E27FC236}">
                <a16:creationId xmlns:a16="http://schemas.microsoft.com/office/drawing/2014/main" id="{39EB4AE4-2A24-B211-F71B-E60BF93C46D7}"/>
              </a:ext>
            </a:extLst>
          </p:cNvPr>
          <p:cNvGrpSpPr/>
          <p:nvPr/>
        </p:nvGrpSpPr>
        <p:grpSpPr>
          <a:xfrm>
            <a:off x="4407543" y="163633"/>
            <a:ext cx="3376913" cy="1029546"/>
            <a:chOff x="3228008" y="907626"/>
            <a:chExt cx="3376913" cy="1029546"/>
          </a:xfrm>
          <a:solidFill>
            <a:srgbClr val="92D050"/>
          </a:solidFill>
        </p:grpSpPr>
        <p:sp>
          <p:nvSpPr>
            <p:cNvPr id="6" name="Rettangolo 5">
              <a:extLst>
                <a:ext uri="{FF2B5EF4-FFF2-40B4-BE49-F238E27FC236}">
                  <a16:creationId xmlns:a16="http://schemas.microsoft.com/office/drawing/2014/main" id="{4922A5DA-FC34-35D3-60AD-60723D9C5369}"/>
                </a:ext>
              </a:extLst>
            </p:cNvPr>
            <p:cNvSpPr/>
            <p:nvPr/>
          </p:nvSpPr>
          <p:spPr>
            <a:xfrm>
              <a:off x="3228008" y="907626"/>
              <a:ext cx="3376913" cy="1029546"/>
            </a:xfrm>
            <a:prstGeom prst="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it-IT"/>
            </a:p>
          </p:txBody>
        </p:sp>
        <p:sp>
          <p:nvSpPr>
            <p:cNvPr id="7" name="CasellaDiTesto 6">
              <a:extLst>
                <a:ext uri="{FF2B5EF4-FFF2-40B4-BE49-F238E27FC236}">
                  <a16:creationId xmlns:a16="http://schemas.microsoft.com/office/drawing/2014/main" id="{C59ECC79-2D2C-923D-04C7-88C2B82F4497}"/>
                </a:ext>
              </a:extLst>
            </p:cNvPr>
            <p:cNvSpPr txBox="1"/>
            <p:nvPr/>
          </p:nvSpPr>
          <p:spPr>
            <a:xfrm>
              <a:off x="3228008" y="907626"/>
              <a:ext cx="3376913" cy="102954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41275" tIns="41275" rIns="41275" bIns="41275" numCol="1" spcCol="1270" anchor="ctr" anchorCtr="0">
              <a:noAutofit/>
            </a:bodyPr>
            <a:lstStyle/>
            <a:p>
              <a:pPr marL="0" lvl="0" indent="0" algn="ctr" defTabSz="2889250">
                <a:lnSpc>
                  <a:spcPct val="90000"/>
                </a:lnSpc>
                <a:spcBef>
                  <a:spcPct val="0"/>
                </a:spcBef>
                <a:spcAft>
                  <a:spcPct val="35000"/>
                </a:spcAft>
                <a:buNone/>
              </a:pPr>
              <a:r>
                <a:rPr lang="it-IT" dirty="0" err="1">
                  <a:solidFill>
                    <a:schemeClr val="tx1"/>
                  </a:solidFill>
                </a:rPr>
                <a:t>CdA</a:t>
              </a:r>
              <a:r>
                <a:rPr lang="it-IT" dirty="0">
                  <a:solidFill>
                    <a:schemeClr val="tx1"/>
                  </a:solidFill>
                </a:rPr>
                <a:t> di RetiAmbiente S.p.A.</a:t>
              </a:r>
            </a:p>
            <a:p>
              <a:pPr marL="0" lvl="0" indent="0" algn="ctr" defTabSz="2889250">
                <a:lnSpc>
                  <a:spcPct val="90000"/>
                </a:lnSpc>
                <a:spcBef>
                  <a:spcPct val="0"/>
                </a:spcBef>
                <a:spcAft>
                  <a:spcPct val="35000"/>
                </a:spcAft>
                <a:buNone/>
              </a:pPr>
              <a:r>
                <a:rPr lang="it-IT" kern="1200" dirty="0">
                  <a:solidFill>
                    <a:schemeClr val="tx1"/>
                  </a:solidFill>
                </a:rPr>
                <a:t>(Organo Direttivo ISO 37001)</a:t>
              </a:r>
            </a:p>
          </p:txBody>
        </p:sp>
      </p:grpSp>
      <p:grpSp>
        <p:nvGrpSpPr>
          <p:cNvPr id="8" name="Gruppo 7">
            <a:extLst>
              <a:ext uri="{FF2B5EF4-FFF2-40B4-BE49-F238E27FC236}">
                <a16:creationId xmlns:a16="http://schemas.microsoft.com/office/drawing/2014/main" id="{DA491937-ADAA-0E3F-F870-F463890A2267}"/>
              </a:ext>
            </a:extLst>
          </p:cNvPr>
          <p:cNvGrpSpPr/>
          <p:nvPr/>
        </p:nvGrpSpPr>
        <p:grpSpPr>
          <a:xfrm>
            <a:off x="8406073" y="3578136"/>
            <a:ext cx="3376913" cy="1029546"/>
            <a:chOff x="3228008" y="907626"/>
            <a:chExt cx="3376913" cy="1029546"/>
          </a:xfrm>
          <a:solidFill>
            <a:srgbClr val="92D050"/>
          </a:solidFill>
        </p:grpSpPr>
        <p:sp>
          <p:nvSpPr>
            <p:cNvPr id="9" name="Rettangolo 8">
              <a:extLst>
                <a:ext uri="{FF2B5EF4-FFF2-40B4-BE49-F238E27FC236}">
                  <a16:creationId xmlns:a16="http://schemas.microsoft.com/office/drawing/2014/main" id="{FA49F15F-8F39-85F3-52E3-E5AD18C010F6}"/>
                </a:ext>
              </a:extLst>
            </p:cNvPr>
            <p:cNvSpPr/>
            <p:nvPr/>
          </p:nvSpPr>
          <p:spPr>
            <a:xfrm>
              <a:off x="3228008" y="907626"/>
              <a:ext cx="3376913" cy="1029546"/>
            </a:xfrm>
            <a:prstGeom prst="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it-IT"/>
            </a:p>
          </p:txBody>
        </p:sp>
        <p:sp>
          <p:nvSpPr>
            <p:cNvPr id="10" name="CasellaDiTesto 9">
              <a:extLst>
                <a:ext uri="{FF2B5EF4-FFF2-40B4-BE49-F238E27FC236}">
                  <a16:creationId xmlns:a16="http://schemas.microsoft.com/office/drawing/2014/main" id="{E9A7B906-D534-71E3-AE5D-D99EBDEE3FD0}"/>
                </a:ext>
              </a:extLst>
            </p:cNvPr>
            <p:cNvSpPr txBox="1"/>
            <p:nvPr/>
          </p:nvSpPr>
          <p:spPr>
            <a:xfrm>
              <a:off x="3228008" y="907626"/>
              <a:ext cx="3376913" cy="102954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41275" tIns="41275" rIns="41275" bIns="41275" numCol="1" spcCol="1270" anchor="ctr" anchorCtr="0">
              <a:noAutofit/>
            </a:bodyPr>
            <a:lstStyle/>
            <a:p>
              <a:pPr marL="0" lvl="0" indent="0" algn="ctr" defTabSz="2889250">
                <a:lnSpc>
                  <a:spcPct val="90000"/>
                </a:lnSpc>
                <a:spcBef>
                  <a:spcPct val="0"/>
                </a:spcBef>
                <a:spcAft>
                  <a:spcPct val="35000"/>
                </a:spcAft>
                <a:buNone/>
              </a:pPr>
              <a:r>
                <a:rPr lang="it-IT" sz="1600" kern="1200" dirty="0">
                  <a:solidFill>
                    <a:schemeClr val="tx1"/>
                  </a:solidFill>
                </a:rPr>
                <a:t>Responsabile della Funzione di conformità per la prevenzione della corruzione di Gruppo</a:t>
              </a:r>
            </a:p>
          </p:txBody>
        </p:sp>
      </p:grpSp>
      <p:grpSp>
        <p:nvGrpSpPr>
          <p:cNvPr id="11" name="Gruppo 10">
            <a:extLst>
              <a:ext uri="{FF2B5EF4-FFF2-40B4-BE49-F238E27FC236}">
                <a16:creationId xmlns:a16="http://schemas.microsoft.com/office/drawing/2014/main" id="{44C98BB1-E579-BD2D-C219-890EB82E94E6}"/>
              </a:ext>
            </a:extLst>
          </p:cNvPr>
          <p:cNvGrpSpPr/>
          <p:nvPr/>
        </p:nvGrpSpPr>
        <p:grpSpPr>
          <a:xfrm>
            <a:off x="937058" y="3580538"/>
            <a:ext cx="3376913" cy="1029546"/>
            <a:chOff x="3228008" y="907626"/>
            <a:chExt cx="3376913" cy="1029546"/>
          </a:xfrm>
          <a:solidFill>
            <a:srgbClr val="92D050"/>
          </a:solidFill>
        </p:grpSpPr>
        <p:sp>
          <p:nvSpPr>
            <p:cNvPr id="12" name="Rettangolo 11">
              <a:extLst>
                <a:ext uri="{FF2B5EF4-FFF2-40B4-BE49-F238E27FC236}">
                  <a16:creationId xmlns:a16="http://schemas.microsoft.com/office/drawing/2014/main" id="{0F1E4A5D-1B52-5830-5A54-4BFDBBADC56F}"/>
                </a:ext>
              </a:extLst>
            </p:cNvPr>
            <p:cNvSpPr/>
            <p:nvPr/>
          </p:nvSpPr>
          <p:spPr>
            <a:xfrm>
              <a:off x="3228008" y="907626"/>
              <a:ext cx="3376913" cy="1029546"/>
            </a:xfrm>
            <a:prstGeom prst="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it-IT"/>
            </a:p>
          </p:txBody>
        </p:sp>
        <p:sp>
          <p:nvSpPr>
            <p:cNvPr id="13" name="CasellaDiTesto 12">
              <a:extLst>
                <a:ext uri="{FF2B5EF4-FFF2-40B4-BE49-F238E27FC236}">
                  <a16:creationId xmlns:a16="http://schemas.microsoft.com/office/drawing/2014/main" id="{60D5CBBE-32D6-CB56-8D2F-EAD86DA222EA}"/>
                </a:ext>
              </a:extLst>
            </p:cNvPr>
            <p:cNvSpPr txBox="1"/>
            <p:nvPr/>
          </p:nvSpPr>
          <p:spPr>
            <a:xfrm>
              <a:off x="3228008" y="907626"/>
              <a:ext cx="3376913" cy="102954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41275" tIns="41275" rIns="41275" bIns="41275" numCol="1" spcCol="1270" anchor="ctr" anchorCtr="0">
              <a:noAutofit/>
            </a:bodyPr>
            <a:lstStyle/>
            <a:p>
              <a:pPr marL="0" lvl="0" indent="0" algn="ctr" defTabSz="2889250">
                <a:lnSpc>
                  <a:spcPct val="90000"/>
                </a:lnSpc>
                <a:spcBef>
                  <a:spcPct val="0"/>
                </a:spcBef>
                <a:spcAft>
                  <a:spcPct val="35000"/>
                </a:spcAft>
                <a:buNone/>
              </a:pPr>
              <a:r>
                <a:rPr lang="it-IT" sz="1600" kern="1200" dirty="0">
                  <a:solidFill>
                    <a:schemeClr val="tx1"/>
                  </a:solidFill>
                </a:rPr>
                <a:t>RPCT di Gruppo</a:t>
              </a:r>
            </a:p>
          </p:txBody>
        </p:sp>
      </p:grpSp>
      <p:grpSp>
        <p:nvGrpSpPr>
          <p:cNvPr id="14" name="Gruppo 13">
            <a:extLst>
              <a:ext uri="{FF2B5EF4-FFF2-40B4-BE49-F238E27FC236}">
                <a16:creationId xmlns:a16="http://schemas.microsoft.com/office/drawing/2014/main" id="{C031E771-7DC8-E962-6C48-2425F3164110}"/>
              </a:ext>
            </a:extLst>
          </p:cNvPr>
          <p:cNvGrpSpPr/>
          <p:nvPr/>
        </p:nvGrpSpPr>
        <p:grpSpPr>
          <a:xfrm>
            <a:off x="377125" y="5231158"/>
            <a:ext cx="2544380" cy="1029546"/>
            <a:chOff x="3228008" y="907626"/>
            <a:chExt cx="3376913" cy="1029546"/>
          </a:xfrm>
          <a:solidFill>
            <a:srgbClr val="92D050"/>
          </a:solidFill>
        </p:grpSpPr>
        <p:sp>
          <p:nvSpPr>
            <p:cNvPr id="15" name="Rettangolo 14">
              <a:extLst>
                <a:ext uri="{FF2B5EF4-FFF2-40B4-BE49-F238E27FC236}">
                  <a16:creationId xmlns:a16="http://schemas.microsoft.com/office/drawing/2014/main" id="{7699651F-2913-9E74-8818-188BB340792F}"/>
                </a:ext>
              </a:extLst>
            </p:cNvPr>
            <p:cNvSpPr/>
            <p:nvPr/>
          </p:nvSpPr>
          <p:spPr>
            <a:xfrm>
              <a:off x="3228008" y="907626"/>
              <a:ext cx="3376913" cy="1029546"/>
            </a:xfrm>
            <a:prstGeom prst="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it-IT"/>
            </a:p>
          </p:txBody>
        </p:sp>
        <p:sp>
          <p:nvSpPr>
            <p:cNvPr id="16" name="CasellaDiTesto 15">
              <a:extLst>
                <a:ext uri="{FF2B5EF4-FFF2-40B4-BE49-F238E27FC236}">
                  <a16:creationId xmlns:a16="http://schemas.microsoft.com/office/drawing/2014/main" id="{529C57BB-0C57-9C84-5BDC-98FEEBEB2DB3}"/>
                </a:ext>
              </a:extLst>
            </p:cNvPr>
            <p:cNvSpPr txBox="1"/>
            <p:nvPr/>
          </p:nvSpPr>
          <p:spPr>
            <a:xfrm>
              <a:off x="3228008" y="907626"/>
              <a:ext cx="3376913" cy="102954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41275" tIns="41275" rIns="41275" bIns="41275" numCol="1" spcCol="1270" anchor="ctr" anchorCtr="0">
              <a:noAutofit/>
            </a:bodyPr>
            <a:lstStyle/>
            <a:p>
              <a:pPr marL="0" lvl="0" indent="0" algn="ctr" defTabSz="2889250">
                <a:lnSpc>
                  <a:spcPct val="90000"/>
                </a:lnSpc>
                <a:spcBef>
                  <a:spcPct val="0"/>
                </a:spcBef>
                <a:spcAft>
                  <a:spcPct val="35000"/>
                </a:spcAft>
                <a:buNone/>
              </a:pPr>
              <a:r>
                <a:rPr lang="it-IT" sz="1600" kern="1200" dirty="0">
                  <a:solidFill>
                    <a:schemeClr val="tx1"/>
                  </a:solidFill>
                </a:rPr>
                <a:t>Referenti anticorruzione delle SOL </a:t>
              </a:r>
            </a:p>
          </p:txBody>
        </p:sp>
      </p:grpSp>
      <p:sp>
        <p:nvSpPr>
          <p:cNvPr id="18" name="Rettangolo 17">
            <a:extLst>
              <a:ext uri="{FF2B5EF4-FFF2-40B4-BE49-F238E27FC236}">
                <a16:creationId xmlns:a16="http://schemas.microsoft.com/office/drawing/2014/main" id="{C756BD0E-B781-40A7-BD36-346E1033DDD8}"/>
              </a:ext>
            </a:extLst>
          </p:cNvPr>
          <p:cNvSpPr/>
          <p:nvPr/>
        </p:nvSpPr>
        <p:spPr>
          <a:xfrm>
            <a:off x="8560412" y="5231158"/>
            <a:ext cx="3376913" cy="1029546"/>
          </a:xfrm>
          <a:prstGeom prst="rect">
            <a:avLst/>
          </a:prstGeom>
          <a:solidFill>
            <a:srgbClr val="92D050"/>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endParaRPr lang="it-IT" sz="1600" dirty="0">
              <a:solidFill>
                <a:schemeClr val="tx1"/>
              </a:solidFill>
            </a:endParaRPr>
          </a:p>
          <a:p>
            <a:pPr algn="ctr"/>
            <a:r>
              <a:rPr lang="it-IT" sz="1600" dirty="0">
                <a:solidFill>
                  <a:schemeClr val="tx1"/>
                </a:solidFill>
              </a:rPr>
              <a:t>Referenti della Funzione di Conformità delle SOL</a:t>
            </a:r>
          </a:p>
        </p:txBody>
      </p:sp>
      <p:cxnSp>
        <p:nvCxnSpPr>
          <p:cNvPr id="24" name="Connettore 2 23">
            <a:extLst>
              <a:ext uri="{FF2B5EF4-FFF2-40B4-BE49-F238E27FC236}">
                <a16:creationId xmlns:a16="http://schemas.microsoft.com/office/drawing/2014/main" id="{DB7A76B6-34A9-8D3A-7502-07C3220D2599}"/>
              </a:ext>
            </a:extLst>
          </p:cNvPr>
          <p:cNvCxnSpPr>
            <a:cxnSpLocks/>
          </p:cNvCxnSpPr>
          <p:nvPr/>
        </p:nvCxnSpPr>
        <p:spPr>
          <a:xfrm flipH="1">
            <a:off x="2357974" y="1193179"/>
            <a:ext cx="3908622" cy="23903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Connettore 2 25">
            <a:extLst>
              <a:ext uri="{FF2B5EF4-FFF2-40B4-BE49-F238E27FC236}">
                <a16:creationId xmlns:a16="http://schemas.microsoft.com/office/drawing/2014/main" id="{F17B24D3-E90D-35F5-E505-565C58E1591B}"/>
              </a:ext>
            </a:extLst>
          </p:cNvPr>
          <p:cNvCxnSpPr>
            <a:cxnSpLocks/>
            <a:endCxn id="10" idx="0"/>
          </p:cNvCxnSpPr>
          <p:nvPr/>
        </p:nvCxnSpPr>
        <p:spPr>
          <a:xfrm>
            <a:off x="6293615" y="1167611"/>
            <a:ext cx="3800915" cy="24105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Connettore diritto 31">
            <a:extLst>
              <a:ext uri="{FF2B5EF4-FFF2-40B4-BE49-F238E27FC236}">
                <a16:creationId xmlns:a16="http://schemas.microsoft.com/office/drawing/2014/main" id="{1D4A40FE-49A1-7CB2-AB97-68BA342A28AD}"/>
              </a:ext>
            </a:extLst>
          </p:cNvPr>
          <p:cNvCxnSpPr>
            <a:cxnSpLocks/>
          </p:cNvCxnSpPr>
          <p:nvPr/>
        </p:nvCxnSpPr>
        <p:spPr>
          <a:xfrm flipH="1">
            <a:off x="1154097" y="4614232"/>
            <a:ext cx="1048862" cy="605148"/>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36" name="Connettore diritto 35">
            <a:extLst>
              <a:ext uri="{FF2B5EF4-FFF2-40B4-BE49-F238E27FC236}">
                <a16:creationId xmlns:a16="http://schemas.microsoft.com/office/drawing/2014/main" id="{B69EB8CA-B493-D6B6-3640-A30674F1E12D}"/>
              </a:ext>
            </a:extLst>
          </p:cNvPr>
          <p:cNvCxnSpPr>
            <a:cxnSpLocks/>
          </p:cNvCxnSpPr>
          <p:nvPr/>
        </p:nvCxnSpPr>
        <p:spPr>
          <a:xfrm flipV="1">
            <a:off x="4333809" y="4172512"/>
            <a:ext cx="4026849" cy="1268"/>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44" name="CasellaDiTesto 43">
            <a:extLst>
              <a:ext uri="{FF2B5EF4-FFF2-40B4-BE49-F238E27FC236}">
                <a16:creationId xmlns:a16="http://schemas.microsoft.com/office/drawing/2014/main" id="{E57D31CF-EA1E-18EC-BE57-01FEB74E0C7C}"/>
              </a:ext>
            </a:extLst>
          </p:cNvPr>
          <p:cNvSpPr txBox="1"/>
          <p:nvPr/>
        </p:nvSpPr>
        <p:spPr>
          <a:xfrm>
            <a:off x="3122946" y="5231158"/>
            <a:ext cx="2479528" cy="1029546"/>
          </a:xfrm>
          <a:prstGeom prst="rect">
            <a:avLst/>
          </a:prstGeom>
          <a:solidFill>
            <a:srgbClr val="92D050"/>
          </a:solidFill>
        </p:spPr>
        <p:style>
          <a:lnRef idx="0">
            <a:scrgbClr r="0" g="0" b="0"/>
          </a:lnRef>
          <a:fillRef idx="0">
            <a:scrgbClr r="0" g="0" b="0"/>
          </a:fillRef>
          <a:effectRef idx="0">
            <a:scrgbClr r="0" g="0" b="0"/>
          </a:effectRef>
          <a:fontRef idx="minor">
            <a:schemeClr val="lt1"/>
          </a:fontRef>
        </p:style>
        <p:txBody>
          <a:bodyPr spcFirstLastPara="0" vert="horz" wrap="square" lIns="41275" tIns="41275" rIns="41275" bIns="41275" numCol="1" spcCol="1270" anchor="ctr" anchorCtr="0">
            <a:noAutofit/>
          </a:bodyPr>
          <a:lstStyle/>
          <a:p>
            <a:pPr marL="0" lvl="0" indent="0" algn="ctr" defTabSz="2889250">
              <a:lnSpc>
                <a:spcPct val="90000"/>
              </a:lnSpc>
              <a:spcBef>
                <a:spcPct val="0"/>
              </a:spcBef>
              <a:spcAft>
                <a:spcPct val="35000"/>
              </a:spcAft>
              <a:buNone/>
            </a:pPr>
            <a:r>
              <a:rPr lang="it-IT" sz="1600" kern="1200" dirty="0">
                <a:solidFill>
                  <a:schemeClr val="tx1"/>
                </a:solidFill>
              </a:rPr>
              <a:t>Gruppo di Lavoro anticorruzione</a:t>
            </a:r>
          </a:p>
        </p:txBody>
      </p:sp>
      <p:sp>
        <p:nvSpPr>
          <p:cNvPr id="3" name="CasellaDiTesto 2">
            <a:extLst>
              <a:ext uri="{FF2B5EF4-FFF2-40B4-BE49-F238E27FC236}">
                <a16:creationId xmlns:a16="http://schemas.microsoft.com/office/drawing/2014/main" id="{1ED71B16-C3A3-3D07-4AC8-B7839CA214EF}"/>
              </a:ext>
            </a:extLst>
          </p:cNvPr>
          <p:cNvSpPr txBox="1"/>
          <p:nvPr/>
        </p:nvSpPr>
        <p:spPr>
          <a:xfrm>
            <a:off x="5721996" y="3814490"/>
            <a:ext cx="1410056" cy="276999"/>
          </a:xfrm>
          <a:prstGeom prst="rect">
            <a:avLst/>
          </a:prstGeom>
          <a:noFill/>
        </p:spPr>
        <p:txBody>
          <a:bodyPr wrap="square" rtlCol="0">
            <a:spAutoFit/>
          </a:bodyPr>
          <a:lstStyle/>
          <a:p>
            <a:pPr algn="ctr"/>
            <a:r>
              <a:rPr lang="it-IT" sz="1200" dirty="0"/>
              <a:t>Coordinamento</a:t>
            </a:r>
          </a:p>
        </p:txBody>
      </p:sp>
      <p:cxnSp>
        <p:nvCxnSpPr>
          <p:cNvPr id="25" name="Connettore diritto 24">
            <a:extLst>
              <a:ext uri="{FF2B5EF4-FFF2-40B4-BE49-F238E27FC236}">
                <a16:creationId xmlns:a16="http://schemas.microsoft.com/office/drawing/2014/main" id="{0D94A5A7-7914-419C-A74C-2E11C9D13883}"/>
              </a:ext>
            </a:extLst>
          </p:cNvPr>
          <p:cNvCxnSpPr>
            <a:cxnSpLocks/>
            <a:stCxn id="44" idx="0"/>
          </p:cNvCxnSpPr>
          <p:nvPr/>
        </p:nvCxnSpPr>
        <p:spPr>
          <a:xfrm flipH="1" flipV="1">
            <a:off x="3195520" y="4621862"/>
            <a:ext cx="1167190" cy="609296"/>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41" name="Connettore diritto 40">
            <a:extLst>
              <a:ext uri="{FF2B5EF4-FFF2-40B4-BE49-F238E27FC236}">
                <a16:creationId xmlns:a16="http://schemas.microsoft.com/office/drawing/2014/main" id="{A7862334-A1EA-9AA1-3BDF-8448AFEF4913}"/>
              </a:ext>
            </a:extLst>
          </p:cNvPr>
          <p:cNvCxnSpPr>
            <a:cxnSpLocks/>
            <a:stCxn id="44" idx="3"/>
          </p:cNvCxnSpPr>
          <p:nvPr/>
        </p:nvCxnSpPr>
        <p:spPr>
          <a:xfrm flipV="1">
            <a:off x="5602474" y="4382230"/>
            <a:ext cx="2647239" cy="1363701"/>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45" name="CasellaDiTesto 44">
            <a:extLst>
              <a:ext uri="{FF2B5EF4-FFF2-40B4-BE49-F238E27FC236}">
                <a16:creationId xmlns:a16="http://schemas.microsoft.com/office/drawing/2014/main" id="{D1A35677-9E84-11C5-4399-2B13290B5DEA}"/>
              </a:ext>
            </a:extLst>
          </p:cNvPr>
          <p:cNvSpPr txBox="1"/>
          <p:nvPr/>
        </p:nvSpPr>
        <p:spPr>
          <a:xfrm rot="19769894">
            <a:off x="6071759" y="4858792"/>
            <a:ext cx="1410056" cy="276999"/>
          </a:xfrm>
          <a:prstGeom prst="rect">
            <a:avLst/>
          </a:prstGeom>
          <a:noFill/>
        </p:spPr>
        <p:txBody>
          <a:bodyPr wrap="square" rtlCol="0">
            <a:spAutoFit/>
          </a:bodyPr>
          <a:lstStyle/>
          <a:p>
            <a:pPr algn="ctr"/>
            <a:r>
              <a:rPr lang="it-IT" sz="1200" dirty="0"/>
              <a:t>All’occorrenza</a:t>
            </a:r>
          </a:p>
        </p:txBody>
      </p:sp>
      <p:cxnSp>
        <p:nvCxnSpPr>
          <p:cNvPr id="46" name="Connettore diritto 45">
            <a:extLst>
              <a:ext uri="{FF2B5EF4-FFF2-40B4-BE49-F238E27FC236}">
                <a16:creationId xmlns:a16="http://schemas.microsoft.com/office/drawing/2014/main" id="{49AEB591-8AEA-2F3D-4432-01AB3D403C28}"/>
              </a:ext>
            </a:extLst>
          </p:cNvPr>
          <p:cNvCxnSpPr>
            <a:cxnSpLocks/>
          </p:cNvCxnSpPr>
          <p:nvPr/>
        </p:nvCxnSpPr>
        <p:spPr>
          <a:xfrm>
            <a:off x="5602474" y="6064704"/>
            <a:ext cx="2957938"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51" name="CasellaDiTesto 50">
            <a:extLst>
              <a:ext uri="{FF2B5EF4-FFF2-40B4-BE49-F238E27FC236}">
                <a16:creationId xmlns:a16="http://schemas.microsoft.com/office/drawing/2014/main" id="{92709BB8-4404-5A55-A965-B0F97239FF8B}"/>
              </a:ext>
            </a:extLst>
          </p:cNvPr>
          <p:cNvSpPr txBox="1"/>
          <p:nvPr/>
        </p:nvSpPr>
        <p:spPr>
          <a:xfrm>
            <a:off x="6427024" y="5765571"/>
            <a:ext cx="1410056" cy="276999"/>
          </a:xfrm>
          <a:prstGeom prst="rect">
            <a:avLst/>
          </a:prstGeom>
          <a:noFill/>
        </p:spPr>
        <p:txBody>
          <a:bodyPr wrap="square" rtlCol="0">
            <a:spAutoFit/>
          </a:bodyPr>
          <a:lstStyle/>
          <a:p>
            <a:pPr algn="ctr"/>
            <a:r>
              <a:rPr lang="it-IT" sz="1200" dirty="0"/>
              <a:t>All’occorrenza</a:t>
            </a:r>
          </a:p>
        </p:txBody>
      </p:sp>
      <p:grpSp>
        <p:nvGrpSpPr>
          <p:cNvPr id="58" name="Gruppo 57">
            <a:extLst>
              <a:ext uri="{FF2B5EF4-FFF2-40B4-BE49-F238E27FC236}">
                <a16:creationId xmlns:a16="http://schemas.microsoft.com/office/drawing/2014/main" id="{3CC45212-8761-40AD-8276-815D179FF216}"/>
              </a:ext>
            </a:extLst>
          </p:cNvPr>
          <p:cNvGrpSpPr/>
          <p:nvPr/>
        </p:nvGrpSpPr>
        <p:grpSpPr>
          <a:xfrm>
            <a:off x="4971088" y="2106838"/>
            <a:ext cx="2591019" cy="1029546"/>
            <a:chOff x="3228008" y="907626"/>
            <a:chExt cx="3376913" cy="1029546"/>
          </a:xfrm>
          <a:solidFill>
            <a:srgbClr val="92D050"/>
          </a:solidFill>
        </p:grpSpPr>
        <p:sp>
          <p:nvSpPr>
            <p:cNvPr id="59" name="Rettangolo 58">
              <a:extLst>
                <a:ext uri="{FF2B5EF4-FFF2-40B4-BE49-F238E27FC236}">
                  <a16:creationId xmlns:a16="http://schemas.microsoft.com/office/drawing/2014/main" id="{D8EC0DD8-F1E0-B298-2CDA-B1B591E84C66}"/>
                </a:ext>
              </a:extLst>
            </p:cNvPr>
            <p:cNvSpPr/>
            <p:nvPr/>
          </p:nvSpPr>
          <p:spPr>
            <a:xfrm>
              <a:off x="3228008" y="907626"/>
              <a:ext cx="3376913" cy="1029546"/>
            </a:xfrm>
            <a:prstGeom prst="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it-IT"/>
            </a:p>
          </p:txBody>
        </p:sp>
        <p:sp>
          <p:nvSpPr>
            <p:cNvPr id="60" name="CasellaDiTesto 59">
              <a:extLst>
                <a:ext uri="{FF2B5EF4-FFF2-40B4-BE49-F238E27FC236}">
                  <a16:creationId xmlns:a16="http://schemas.microsoft.com/office/drawing/2014/main" id="{B8381A32-974D-0480-8394-B7F7DFC78F2D}"/>
                </a:ext>
              </a:extLst>
            </p:cNvPr>
            <p:cNvSpPr txBox="1"/>
            <p:nvPr/>
          </p:nvSpPr>
          <p:spPr>
            <a:xfrm>
              <a:off x="3228008" y="907626"/>
              <a:ext cx="3376913" cy="102954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41275" tIns="41275" rIns="41275" bIns="41275" numCol="1" spcCol="1270" anchor="ctr" anchorCtr="0">
              <a:noAutofit/>
            </a:bodyPr>
            <a:lstStyle/>
            <a:p>
              <a:pPr marL="0" lvl="0" indent="0" algn="ctr" defTabSz="2889250">
                <a:lnSpc>
                  <a:spcPct val="90000"/>
                </a:lnSpc>
                <a:spcBef>
                  <a:spcPct val="0"/>
                </a:spcBef>
                <a:spcAft>
                  <a:spcPct val="35000"/>
                </a:spcAft>
                <a:buNone/>
              </a:pPr>
              <a:r>
                <a:rPr lang="it-IT" sz="1600" kern="1200" dirty="0">
                  <a:solidFill>
                    <a:schemeClr val="tx1"/>
                  </a:solidFill>
                </a:rPr>
                <a:t>Direttore Generale di RetiAmbiente S.p.A.</a:t>
              </a:r>
            </a:p>
            <a:p>
              <a:pPr marL="0" lvl="0" indent="0" algn="ctr" defTabSz="2889250">
                <a:lnSpc>
                  <a:spcPct val="90000"/>
                </a:lnSpc>
                <a:spcBef>
                  <a:spcPct val="0"/>
                </a:spcBef>
                <a:spcAft>
                  <a:spcPct val="35000"/>
                </a:spcAft>
                <a:buNone/>
              </a:pPr>
              <a:r>
                <a:rPr lang="it-IT" sz="1600" dirty="0">
                  <a:solidFill>
                    <a:schemeClr val="tx1"/>
                  </a:solidFill>
                </a:rPr>
                <a:t>(Alta Direzione ISO 37001)</a:t>
              </a:r>
              <a:endParaRPr lang="it-IT" sz="1600" kern="1200" dirty="0">
                <a:solidFill>
                  <a:schemeClr val="tx1"/>
                </a:solidFill>
              </a:endParaRPr>
            </a:p>
          </p:txBody>
        </p:sp>
      </p:grpSp>
      <p:cxnSp>
        <p:nvCxnSpPr>
          <p:cNvPr id="61" name="Connettore diritto 60">
            <a:extLst>
              <a:ext uri="{FF2B5EF4-FFF2-40B4-BE49-F238E27FC236}">
                <a16:creationId xmlns:a16="http://schemas.microsoft.com/office/drawing/2014/main" id="{80C67EB4-F328-7CD5-1003-4809C9B60D6E}"/>
              </a:ext>
            </a:extLst>
          </p:cNvPr>
          <p:cNvCxnSpPr>
            <a:cxnSpLocks/>
          </p:cNvCxnSpPr>
          <p:nvPr/>
        </p:nvCxnSpPr>
        <p:spPr>
          <a:xfrm flipV="1">
            <a:off x="6266597" y="1193179"/>
            <a:ext cx="0" cy="879462"/>
          </a:xfrm>
          <a:prstGeom prst="line">
            <a:avLst/>
          </a:prstGeom>
        </p:spPr>
        <p:style>
          <a:lnRef idx="1">
            <a:schemeClr val="accent1"/>
          </a:lnRef>
          <a:fillRef idx="0">
            <a:schemeClr val="accent1"/>
          </a:fillRef>
          <a:effectRef idx="0">
            <a:schemeClr val="accent1"/>
          </a:effectRef>
          <a:fontRef idx="minor">
            <a:schemeClr val="tx1"/>
          </a:fontRef>
        </p:style>
      </p:cxnSp>
      <p:grpSp>
        <p:nvGrpSpPr>
          <p:cNvPr id="2" name="Gruppo 1">
            <a:extLst>
              <a:ext uri="{FF2B5EF4-FFF2-40B4-BE49-F238E27FC236}">
                <a16:creationId xmlns:a16="http://schemas.microsoft.com/office/drawing/2014/main" id="{B98C0A3B-C5E7-653E-6038-F795E10153AA}"/>
              </a:ext>
            </a:extLst>
          </p:cNvPr>
          <p:cNvGrpSpPr/>
          <p:nvPr/>
        </p:nvGrpSpPr>
        <p:grpSpPr>
          <a:xfrm>
            <a:off x="352007" y="962237"/>
            <a:ext cx="2591019" cy="1029546"/>
            <a:chOff x="3228008" y="907626"/>
            <a:chExt cx="3376913" cy="1029546"/>
          </a:xfrm>
          <a:solidFill>
            <a:srgbClr val="92D050"/>
          </a:solidFill>
        </p:grpSpPr>
        <p:sp>
          <p:nvSpPr>
            <p:cNvPr id="4" name="Rettangolo 3">
              <a:extLst>
                <a:ext uri="{FF2B5EF4-FFF2-40B4-BE49-F238E27FC236}">
                  <a16:creationId xmlns:a16="http://schemas.microsoft.com/office/drawing/2014/main" id="{4923A844-7CC0-1C64-BAE8-4B5C65D7BDE2}"/>
                </a:ext>
              </a:extLst>
            </p:cNvPr>
            <p:cNvSpPr/>
            <p:nvPr/>
          </p:nvSpPr>
          <p:spPr>
            <a:xfrm>
              <a:off x="3228008" y="907626"/>
              <a:ext cx="3376913" cy="1029546"/>
            </a:xfrm>
            <a:prstGeom prst="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it-IT"/>
            </a:p>
          </p:txBody>
        </p:sp>
        <p:sp>
          <p:nvSpPr>
            <p:cNvPr id="17" name="CasellaDiTesto 16">
              <a:extLst>
                <a:ext uri="{FF2B5EF4-FFF2-40B4-BE49-F238E27FC236}">
                  <a16:creationId xmlns:a16="http://schemas.microsoft.com/office/drawing/2014/main" id="{AC38069D-5AA8-5564-7565-F59302E2EA62}"/>
                </a:ext>
              </a:extLst>
            </p:cNvPr>
            <p:cNvSpPr txBox="1"/>
            <p:nvPr/>
          </p:nvSpPr>
          <p:spPr>
            <a:xfrm>
              <a:off x="3228008" y="907626"/>
              <a:ext cx="3376913" cy="102954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41275" tIns="41275" rIns="41275" bIns="41275" numCol="1" spcCol="1270" anchor="ctr" anchorCtr="0">
              <a:noAutofit/>
            </a:bodyPr>
            <a:lstStyle/>
            <a:p>
              <a:pPr marL="0" lvl="0" indent="0" algn="ctr" defTabSz="2889250">
                <a:lnSpc>
                  <a:spcPct val="90000"/>
                </a:lnSpc>
                <a:spcBef>
                  <a:spcPct val="0"/>
                </a:spcBef>
                <a:spcAft>
                  <a:spcPct val="35000"/>
                </a:spcAft>
                <a:buNone/>
              </a:pPr>
              <a:r>
                <a:rPr lang="it-IT" sz="1600" kern="1200" dirty="0">
                  <a:solidFill>
                    <a:schemeClr val="tx1"/>
                  </a:solidFill>
                </a:rPr>
                <a:t>Organismi di Vigilanza delle società del Gruppo RetiAmbiente</a:t>
              </a:r>
            </a:p>
          </p:txBody>
        </p:sp>
      </p:grpSp>
      <p:cxnSp>
        <p:nvCxnSpPr>
          <p:cNvPr id="54" name="Connettore diritto 53">
            <a:extLst>
              <a:ext uri="{FF2B5EF4-FFF2-40B4-BE49-F238E27FC236}">
                <a16:creationId xmlns:a16="http://schemas.microsoft.com/office/drawing/2014/main" id="{FFB24FFC-9B02-F074-51CD-9C8AC6281808}"/>
              </a:ext>
            </a:extLst>
          </p:cNvPr>
          <p:cNvCxnSpPr>
            <a:stCxn id="10" idx="2"/>
          </p:cNvCxnSpPr>
          <p:nvPr/>
        </p:nvCxnSpPr>
        <p:spPr>
          <a:xfrm flipH="1">
            <a:off x="10094529" y="4607682"/>
            <a:ext cx="1" cy="611698"/>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65" name="Connettore diritto 64">
            <a:extLst>
              <a:ext uri="{FF2B5EF4-FFF2-40B4-BE49-F238E27FC236}">
                <a16:creationId xmlns:a16="http://schemas.microsoft.com/office/drawing/2014/main" id="{A9A81B47-2C0A-559F-3F74-9C08A5549F25}"/>
              </a:ext>
            </a:extLst>
          </p:cNvPr>
          <p:cNvCxnSpPr>
            <a:cxnSpLocks/>
          </p:cNvCxnSpPr>
          <p:nvPr/>
        </p:nvCxnSpPr>
        <p:spPr>
          <a:xfrm>
            <a:off x="1154097" y="1991783"/>
            <a:ext cx="0" cy="1576977"/>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70" name="CasellaDiTesto 69">
            <a:extLst>
              <a:ext uri="{FF2B5EF4-FFF2-40B4-BE49-F238E27FC236}">
                <a16:creationId xmlns:a16="http://schemas.microsoft.com/office/drawing/2014/main" id="{6EBFE778-C1BD-6AD3-7C82-4ACE89008B56}"/>
              </a:ext>
            </a:extLst>
          </p:cNvPr>
          <p:cNvSpPr txBox="1"/>
          <p:nvPr/>
        </p:nvSpPr>
        <p:spPr>
          <a:xfrm rot="16200000">
            <a:off x="232031" y="2622584"/>
            <a:ext cx="1410056" cy="276999"/>
          </a:xfrm>
          <a:prstGeom prst="rect">
            <a:avLst/>
          </a:prstGeom>
          <a:noFill/>
        </p:spPr>
        <p:txBody>
          <a:bodyPr wrap="square" rtlCol="0">
            <a:spAutoFit/>
          </a:bodyPr>
          <a:lstStyle/>
          <a:p>
            <a:pPr algn="ctr"/>
            <a:r>
              <a:rPr lang="it-IT" sz="1200" dirty="0"/>
              <a:t>Coordinamento</a:t>
            </a:r>
          </a:p>
        </p:txBody>
      </p:sp>
      <p:cxnSp>
        <p:nvCxnSpPr>
          <p:cNvPr id="73" name="Connettore diritto 72">
            <a:extLst>
              <a:ext uri="{FF2B5EF4-FFF2-40B4-BE49-F238E27FC236}">
                <a16:creationId xmlns:a16="http://schemas.microsoft.com/office/drawing/2014/main" id="{FD97ACB9-8E80-A2F9-6036-8DD54DCE8179}"/>
              </a:ext>
            </a:extLst>
          </p:cNvPr>
          <p:cNvCxnSpPr>
            <a:cxnSpLocks/>
          </p:cNvCxnSpPr>
          <p:nvPr/>
        </p:nvCxnSpPr>
        <p:spPr>
          <a:xfrm flipH="1">
            <a:off x="2970043" y="1675722"/>
            <a:ext cx="8082656"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77" name="CasellaDiTesto 76">
            <a:extLst>
              <a:ext uri="{FF2B5EF4-FFF2-40B4-BE49-F238E27FC236}">
                <a16:creationId xmlns:a16="http://schemas.microsoft.com/office/drawing/2014/main" id="{C6F6D9BC-B7E1-9A7C-CD43-14334D3D75C4}"/>
              </a:ext>
            </a:extLst>
          </p:cNvPr>
          <p:cNvSpPr txBox="1"/>
          <p:nvPr/>
        </p:nvSpPr>
        <p:spPr>
          <a:xfrm rot="16200000">
            <a:off x="10510118" y="2422870"/>
            <a:ext cx="1410056" cy="276999"/>
          </a:xfrm>
          <a:prstGeom prst="rect">
            <a:avLst/>
          </a:prstGeom>
          <a:noFill/>
        </p:spPr>
        <p:txBody>
          <a:bodyPr wrap="square" rtlCol="0">
            <a:spAutoFit/>
          </a:bodyPr>
          <a:lstStyle/>
          <a:p>
            <a:pPr algn="ctr"/>
            <a:r>
              <a:rPr lang="it-IT" sz="1200" dirty="0"/>
              <a:t>Coordinamento</a:t>
            </a:r>
          </a:p>
        </p:txBody>
      </p:sp>
      <p:cxnSp>
        <p:nvCxnSpPr>
          <p:cNvPr id="78" name="Connettore diritto 77">
            <a:extLst>
              <a:ext uri="{FF2B5EF4-FFF2-40B4-BE49-F238E27FC236}">
                <a16:creationId xmlns:a16="http://schemas.microsoft.com/office/drawing/2014/main" id="{FE6C2FE0-6254-D5B0-B75A-67A53607681F}"/>
              </a:ext>
            </a:extLst>
          </p:cNvPr>
          <p:cNvCxnSpPr>
            <a:cxnSpLocks/>
          </p:cNvCxnSpPr>
          <p:nvPr/>
        </p:nvCxnSpPr>
        <p:spPr>
          <a:xfrm>
            <a:off x="11052699" y="1675722"/>
            <a:ext cx="0" cy="1893038"/>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19" name="Segnaposto numero diapositiva 18">
            <a:extLst>
              <a:ext uri="{FF2B5EF4-FFF2-40B4-BE49-F238E27FC236}">
                <a16:creationId xmlns:a16="http://schemas.microsoft.com/office/drawing/2014/main" id="{3E212C3A-3627-C18B-D92E-4CA3F4F2AC18}"/>
              </a:ext>
            </a:extLst>
          </p:cNvPr>
          <p:cNvSpPr>
            <a:spLocks noGrp="1"/>
          </p:cNvSpPr>
          <p:nvPr>
            <p:ph type="sldNum" sz="quarter" idx="12"/>
          </p:nvPr>
        </p:nvSpPr>
        <p:spPr/>
        <p:txBody>
          <a:bodyPr/>
          <a:lstStyle/>
          <a:p>
            <a:fld id="{1038D19A-B903-4472-878C-84281F247959}" type="slidenum">
              <a:rPr lang="it-IT" smtClean="0"/>
              <a:t>2</a:t>
            </a:fld>
            <a:endParaRPr lang="it-IT"/>
          </a:p>
        </p:txBody>
      </p:sp>
    </p:spTree>
    <p:extLst>
      <p:ext uri="{BB962C8B-B14F-4D97-AF65-F5344CB8AC3E}">
        <p14:creationId xmlns:p14="http://schemas.microsoft.com/office/powerpoint/2010/main" val="18073263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584D95-F01C-F45C-C7CC-CB13DB9CC6A7}"/>
              </a:ext>
            </a:extLst>
          </p:cNvPr>
          <p:cNvSpPr>
            <a:spLocks noGrp="1"/>
          </p:cNvSpPr>
          <p:nvPr>
            <p:ph type="title"/>
          </p:nvPr>
        </p:nvSpPr>
        <p:spPr>
          <a:xfrm>
            <a:off x="838200" y="365125"/>
            <a:ext cx="10515600" cy="711645"/>
          </a:xfrm>
          <a:solidFill>
            <a:srgbClr val="FFC000"/>
          </a:solidFill>
        </p:spPr>
        <p:txBody>
          <a:bodyPr>
            <a:normAutofit/>
          </a:bodyPr>
          <a:lstStyle/>
          <a:p>
            <a:pPr algn="ctr"/>
            <a:r>
              <a:rPr lang="it-IT" sz="2400" b="1" dirty="0"/>
              <a:t>ORGANO DIRETTIVO – CDA DI RETIAMBIENTE</a:t>
            </a:r>
          </a:p>
        </p:txBody>
      </p:sp>
      <p:sp>
        <p:nvSpPr>
          <p:cNvPr id="3" name="Segnaposto contenuto 2">
            <a:extLst>
              <a:ext uri="{FF2B5EF4-FFF2-40B4-BE49-F238E27FC236}">
                <a16:creationId xmlns:a16="http://schemas.microsoft.com/office/drawing/2014/main" id="{6D5BD762-AA35-BAF5-3DA7-8E5D0FEA8F7C}"/>
              </a:ext>
            </a:extLst>
          </p:cNvPr>
          <p:cNvSpPr>
            <a:spLocks noGrp="1"/>
          </p:cNvSpPr>
          <p:nvPr>
            <p:ph idx="1"/>
          </p:nvPr>
        </p:nvSpPr>
        <p:spPr>
          <a:xfrm>
            <a:off x="838200" y="1651248"/>
            <a:ext cx="10515600" cy="4598632"/>
          </a:xfrm>
        </p:spPr>
        <p:txBody>
          <a:bodyPr>
            <a:normAutofit/>
          </a:bodyPr>
          <a:lstStyle/>
          <a:p>
            <a:pPr marL="0" indent="0" algn="just">
              <a:buNone/>
            </a:pPr>
            <a:r>
              <a:rPr lang="it-IT" sz="1800" b="1" dirty="0"/>
              <a:t>Responsabilità e poteri</a:t>
            </a:r>
          </a:p>
          <a:p>
            <a:pPr marL="342900" indent="-342900" algn="just">
              <a:buFont typeface="+mj-lt"/>
              <a:buAutoNum type="arabicPeriod"/>
            </a:pPr>
            <a:r>
              <a:rPr lang="it-IT" sz="1800" dirty="0"/>
              <a:t>Approva la Politica per la prevenzione della corruzione, il Codice etico, il PTPCT nonché i regolamenti di Gruppo che disciplinano la gestione e i controlli dei processi sensibili</a:t>
            </a:r>
          </a:p>
          <a:p>
            <a:pPr marL="342900" indent="-342900" algn="just">
              <a:buFont typeface="+mj-lt"/>
              <a:buAutoNum type="arabicPeriod"/>
            </a:pPr>
            <a:r>
              <a:rPr lang="it-IT" sz="1800" dirty="0"/>
              <a:t>Assicura che la strategia aziendale e la politica anticorruzione siano coerenti</a:t>
            </a:r>
          </a:p>
          <a:p>
            <a:pPr marL="342900" indent="-342900" algn="just">
              <a:buFont typeface="+mj-lt"/>
              <a:buAutoNum type="arabicPeriod"/>
            </a:pPr>
            <a:r>
              <a:rPr lang="it-IT" sz="1800" dirty="0"/>
              <a:t>Riceve i riesami del sistema di gestione per la prevenzione della corruzione svolti dal Responsabile della funzione di conformità per la prevenzione della corruzione e dall’Alta direzione e sottopone, a sua volta, a riesame il contenuto e il funzionamento del sistema stesso</a:t>
            </a:r>
          </a:p>
          <a:p>
            <a:pPr marL="342900" indent="-342900" algn="just">
              <a:buFont typeface="+mj-lt"/>
              <a:buAutoNum type="arabicPeriod"/>
            </a:pPr>
            <a:r>
              <a:rPr lang="it-IT" sz="1800" dirty="0"/>
              <a:t>Nomina il Responsabile della funzione di conformità per la prevenzione della corruzione, il RPCT e i rispettivi referenti</a:t>
            </a:r>
          </a:p>
          <a:p>
            <a:pPr marL="342900" indent="-342900" algn="just">
              <a:buFont typeface="+mj-lt"/>
              <a:buAutoNum type="arabicPeriod"/>
            </a:pPr>
            <a:r>
              <a:rPr lang="it-IT" sz="1800" dirty="0"/>
              <a:t>Finanzia il Responsabile della funzione di conformità per la prevenzione della corruzione affinché possa svolgere adeguatamente il proprio ruolo</a:t>
            </a:r>
          </a:p>
          <a:p>
            <a:pPr marL="342900" indent="-342900" algn="just">
              <a:buFont typeface="+mj-lt"/>
              <a:buAutoNum type="arabicPeriod"/>
            </a:pPr>
            <a:r>
              <a:rPr lang="it-IT" sz="1800" dirty="0"/>
              <a:t>Assicura che vengano stanziate adeguate risorse per l’efficace funzionamento del sistema di gestione</a:t>
            </a:r>
          </a:p>
          <a:p>
            <a:pPr marL="342900" indent="-342900" algn="just">
              <a:buFont typeface="+mj-lt"/>
              <a:buAutoNum type="arabicPeriod"/>
            </a:pPr>
            <a:r>
              <a:rPr lang="it-IT" sz="1800" dirty="0"/>
              <a:t>Esercita una sorveglianza sull’attuazione, da parte dell’alta direzione, del sistema di gestione anticorruzione e dell’efficacia di quest’ultimo</a:t>
            </a:r>
          </a:p>
        </p:txBody>
      </p:sp>
      <p:sp>
        <p:nvSpPr>
          <p:cNvPr id="4" name="Segnaposto numero diapositiva 3">
            <a:extLst>
              <a:ext uri="{FF2B5EF4-FFF2-40B4-BE49-F238E27FC236}">
                <a16:creationId xmlns:a16="http://schemas.microsoft.com/office/drawing/2014/main" id="{661EB57D-E9B8-F166-F0B2-2F3809210349}"/>
              </a:ext>
            </a:extLst>
          </p:cNvPr>
          <p:cNvSpPr>
            <a:spLocks noGrp="1"/>
          </p:cNvSpPr>
          <p:nvPr>
            <p:ph type="sldNum" sz="quarter" idx="12"/>
          </p:nvPr>
        </p:nvSpPr>
        <p:spPr/>
        <p:txBody>
          <a:bodyPr/>
          <a:lstStyle/>
          <a:p>
            <a:fld id="{1038D19A-B903-4472-878C-84281F247959}" type="slidenum">
              <a:rPr lang="it-IT" smtClean="0"/>
              <a:t>3</a:t>
            </a:fld>
            <a:endParaRPr lang="it-IT"/>
          </a:p>
        </p:txBody>
      </p:sp>
    </p:spTree>
    <p:extLst>
      <p:ext uri="{BB962C8B-B14F-4D97-AF65-F5344CB8AC3E}">
        <p14:creationId xmlns:p14="http://schemas.microsoft.com/office/powerpoint/2010/main" val="1602467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584D95-F01C-F45C-C7CC-CB13DB9CC6A7}"/>
              </a:ext>
            </a:extLst>
          </p:cNvPr>
          <p:cNvSpPr>
            <a:spLocks noGrp="1"/>
          </p:cNvSpPr>
          <p:nvPr>
            <p:ph type="title"/>
          </p:nvPr>
        </p:nvSpPr>
        <p:spPr>
          <a:xfrm>
            <a:off x="838200" y="181992"/>
            <a:ext cx="10515600" cy="711645"/>
          </a:xfrm>
          <a:solidFill>
            <a:srgbClr val="FFC000"/>
          </a:solidFill>
        </p:spPr>
        <p:txBody>
          <a:bodyPr>
            <a:normAutofit/>
          </a:bodyPr>
          <a:lstStyle/>
          <a:p>
            <a:pPr algn="ctr"/>
            <a:r>
              <a:rPr lang="it-IT" sz="2400" b="1" dirty="0"/>
              <a:t>ALTA DIREZIONE – DIRETTORE GENERALE DI RETIAMBIENTE</a:t>
            </a:r>
          </a:p>
        </p:txBody>
      </p:sp>
      <p:sp>
        <p:nvSpPr>
          <p:cNvPr id="3" name="Segnaposto contenuto 2">
            <a:extLst>
              <a:ext uri="{FF2B5EF4-FFF2-40B4-BE49-F238E27FC236}">
                <a16:creationId xmlns:a16="http://schemas.microsoft.com/office/drawing/2014/main" id="{6D5BD762-AA35-BAF5-3DA7-8E5D0FEA8F7C}"/>
              </a:ext>
            </a:extLst>
          </p:cNvPr>
          <p:cNvSpPr>
            <a:spLocks noGrp="1"/>
          </p:cNvSpPr>
          <p:nvPr>
            <p:ph idx="1"/>
          </p:nvPr>
        </p:nvSpPr>
        <p:spPr>
          <a:xfrm>
            <a:off x="399495" y="1065320"/>
            <a:ext cx="11674136" cy="5610688"/>
          </a:xfrm>
        </p:spPr>
        <p:txBody>
          <a:bodyPr>
            <a:normAutofit fontScale="92500" lnSpcReduction="10000"/>
          </a:bodyPr>
          <a:lstStyle/>
          <a:p>
            <a:pPr marL="0" indent="0" algn="just">
              <a:buNone/>
            </a:pPr>
            <a:r>
              <a:rPr lang="it-IT" sz="1400" b="1" dirty="0"/>
              <a:t>Responsabilità e poteri</a:t>
            </a:r>
            <a:endParaRPr lang="it-IT" sz="1400" dirty="0"/>
          </a:p>
          <a:p>
            <a:pPr marL="342900" indent="-342900" algn="just">
              <a:buFont typeface="+mj-lt"/>
              <a:buAutoNum type="arabicPeriod"/>
            </a:pPr>
            <a:r>
              <a:rPr lang="it-IT" sz="1400" dirty="0"/>
              <a:t>Assicura che il sistema di gestione per la prevenzione della corruzione, comprese le politiche e gli obiettivi, sia stabilito, attuato, mantenuto e riesaminato al fine di affrontare adeguatamente i rischi di corruzione del Gruppo</a:t>
            </a:r>
          </a:p>
          <a:p>
            <a:pPr marL="342900" indent="-342900" algn="just">
              <a:buFont typeface="+mj-lt"/>
              <a:buAutoNum type="arabicPeriod"/>
            </a:pPr>
            <a:r>
              <a:rPr lang="it-IT" sz="1400" dirty="0"/>
              <a:t>Assicura l’integrazione dei requisiti del sistema di gestione per la prevenzione della corruzione nei processi del Gruppo</a:t>
            </a:r>
          </a:p>
          <a:p>
            <a:pPr marL="342900" indent="-342900" algn="just">
              <a:buFont typeface="+mj-lt"/>
              <a:buAutoNum type="arabicPeriod"/>
            </a:pPr>
            <a:r>
              <a:rPr lang="it-IT" sz="1400" dirty="0"/>
              <a:t>Impiega risorse adeguate e appropriate per il funzionamento efficace del sistema di gestione per la prevenzione della corruzione</a:t>
            </a:r>
          </a:p>
          <a:p>
            <a:pPr marL="342900" indent="-342900" algn="just">
              <a:buFont typeface="+mj-lt"/>
              <a:buAutoNum type="arabicPeriod"/>
            </a:pPr>
            <a:r>
              <a:rPr lang="it-IT" sz="1400" dirty="0"/>
              <a:t>Assicura che venga effettuata comunicazione interna ed esterna sulla politica di prevenzione della corruzione</a:t>
            </a:r>
          </a:p>
          <a:p>
            <a:pPr marL="342900" indent="-342900" algn="just">
              <a:buFont typeface="+mj-lt"/>
              <a:buAutoNum type="arabicPeriod"/>
            </a:pPr>
            <a:r>
              <a:rPr lang="it-IT" sz="1400" dirty="0"/>
              <a:t>Comunica internamente l’importanza di una gestione per la prevenzione della corruzione efficace e della conformità ai requisiti del sistema di gestione per la prevenzione della corruzione</a:t>
            </a:r>
          </a:p>
          <a:p>
            <a:pPr marL="342900" indent="-342900" algn="just">
              <a:buFont typeface="+mj-lt"/>
              <a:buAutoNum type="arabicPeriod"/>
            </a:pPr>
            <a:r>
              <a:rPr lang="it-IT" sz="1400" dirty="0"/>
              <a:t>Assicura che il sistema di gestione per la prevenzione della corruzione sia debitamente progettato per raggiungere i propri obiettivi</a:t>
            </a:r>
          </a:p>
          <a:p>
            <a:pPr marL="342900" indent="-342900" algn="just">
              <a:buFont typeface="+mj-lt"/>
              <a:buAutoNum type="arabicPeriod"/>
            </a:pPr>
            <a:r>
              <a:rPr lang="it-IT" sz="1400" dirty="0"/>
              <a:t>Guida e sostiene il personale affinché contribuisca all’efficacia del sistema di gestione per la prevenzione della corruzione</a:t>
            </a:r>
          </a:p>
          <a:p>
            <a:pPr marL="342900" indent="-342900" algn="just">
              <a:buFont typeface="+mj-lt"/>
              <a:buAutoNum type="arabicPeriod"/>
            </a:pPr>
            <a:r>
              <a:rPr lang="it-IT" sz="1400" dirty="0"/>
              <a:t>Promuove un’adeguata cultura contro la corruzione all’interno del Gruppo</a:t>
            </a:r>
          </a:p>
          <a:p>
            <a:pPr marL="342900" indent="-342900" algn="just">
              <a:buFont typeface="+mj-lt"/>
              <a:buAutoNum type="arabicPeriod"/>
            </a:pPr>
            <a:r>
              <a:rPr lang="it-IT" sz="1400" dirty="0"/>
              <a:t>Promuove il miglioramento continuo</a:t>
            </a:r>
          </a:p>
          <a:p>
            <a:pPr marL="342900" indent="-342900" algn="just">
              <a:buFont typeface="+mj-lt"/>
              <a:buAutoNum type="arabicPeriod"/>
            </a:pPr>
            <a:r>
              <a:rPr lang="it-IT" sz="1400" dirty="0"/>
              <a:t>Sostiene gli altri ruoli di gestione per dimostrare la loro leadership nella prevenzione e l’individuazione della corruzione</a:t>
            </a:r>
          </a:p>
          <a:p>
            <a:pPr marL="342900" indent="-342900" algn="just">
              <a:buFont typeface="+mj-lt"/>
              <a:buAutoNum type="arabicPeriod"/>
            </a:pPr>
            <a:r>
              <a:rPr lang="it-IT" sz="1400" dirty="0"/>
              <a:t>Incoraggia l’uso di procedure di segnalazione di atti di corruzione presunti e certi</a:t>
            </a:r>
          </a:p>
          <a:p>
            <a:pPr marL="342900" indent="-342900" algn="just">
              <a:buFont typeface="+mj-lt"/>
              <a:buAutoNum type="arabicPeriod"/>
            </a:pPr>
            <a:r>
              <a:rPr lang="it-IT" sz="1400" dirty="0"/>
              <a:t>Si assicura che nessun membro del personale subisca ritorsioni, discriminazioni o provvedimenti disciplinari per le segnalazioni fatte in buona fede o sulla base di una ragionevole convinzione di violazione</a:t>
            </a:r>
          </a:p>
          <a:p>
            <a:pPr marL="342900" indent="-342900" algn="just">
              <a:buFont typeface="+mj-lt"/>
              <a:buAutoNum type="arabicPeriod"/>
            </a:pPr>
            <a:r>
              <a:rPr lang="it-IT" sz="1400" dirty="0"/>
              <a:t>Commina eventuali sanzioni al personale (secondo le modalità previste dal CCNL di riferimento) nell’ipotesi di mancata applicazione del sistema di gestione</a:t>
            </a:r>
          </a:p>
          <a:p>
            <a:pPr marL="342900" indent="-342900" algn="just">
              <a:buFont typeface="+mj-lt"/>
              <a:buAutoNum type="arabicPeriod"/>
            </a:pPr>
            <a:r>
              <a:rPr lang="it-IT" sz="1400" dirty="0"/>
              <a:t>Relaziona, ad intervalli programmati, al Consiglio di Amministrazione sul contenuto e sul funzionamento del sistema di gestione per la prevenzione della corruzione e di ogni accusa di corruzione grave o sistematica</a:t>
            </a:r>
          </a:p>
          <a:p>
            <a:pPr marL="0" indent="0" algn="just">
              <a:buNone/>
            </a:pPr>
            <a:r>
              <a:rPr lang="it-IT" sz="1400" b="1" dirty="0"/>
              <a:t>Dipendenza gerarchica</a:t>
            </a:r>
          </a:p>
          <a:p>
            <a:pPr marL="0" indent="0" algn="just">
              <a:buNone/>
            </a:pPr>
            <a:r>
              <a:rPr lang="it-IT" sz="1400" dirty="0"/>
              <a:t>Consiglio di Amministrazione di </a:t>
            </a:r>
            <a:r>
              <a:rPr lang="it-IT" sz="1400" dirty="0" err="1"/>
              <a:t>RetiAmbiente</a:t>
            </a:r>
            <a:r>
              <a:rPr lang="it-IT" sz="1400" dirty="0"/>
              <a:t> S.p.A.</a:t>
            </a:r>
          </a:p>
        </p:txBody>
      </p:sp>
      <p:sp>
        <p:nvSpPr>
          <p:cNvPr id="4" name="Segnaposto numero diapositiva 3">
            <a:extLst>
              <a:ext uri="{FF2B5EF4-FFF2-40B4-BE49-F238E27FC236}">
                <a16:creationId xmlns:a16="http://schemas.microsoft.com/office/drawing/2014/main" id="{28686367-B15F-A12A-48E8-6835C67FBC83}"/>
              </a:ext>
            </a:extLst>
          </p:cNvPr>
          <p:cNvSpPr>
            <a:spLocks noGrp="1"/>
          </p:cNvSpPr>
          <p:nvPr>
            <p:ph type="sldNum" sz="quarter" idx="12"/>
          </p:nvPr>
        </p:nvSpPr>
        <p:spPr/>
        <p:txBody>
          <a:bodyPr/>
          <a:lstStyle/>
          <a:p>
            <a:fld id="{1038D19A-B903-4472-878C-84281F247959}" type="slidenum">
              <a:rPr lang="it-IT" smtClean="0"/>
              <a:t>4</a:t>
            </a:fld>
            <a:endParaRPr lang="it-IT"/>
          </a:p>
        </p:txBody>
      </p:sp>
    </p:spTree>
    <p:extLst>
      <p:ext uri="{BB962C8B-B14F-4D97-AF65-F5344CB8AC3E}">
        <p14:creationId xmlns:p14="http://schemas.microsoft.com/office/powerpoint/2010/main" val="17870252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95C90D-5703-7820-FABE-4689F491F701}"/>
              </a:ext>
            </a:extLst>
          </p:cNvPr>
          <p:cNvSpPr>
            <a:spLocks noGrp="1"/>
          </p:cNvSpPr>
          <p:nvPr>
            <p:ph type="title"/>
          </p:nvPr>
        </p:nvSpPr>
        <p:spPr>
          <a:xfrm>
            <a:off x="838200" y="365125"/>
            <a:ext cx="10515600" cy="1037547"/>
          </a:xfrm>
          <a:solidFill>
            <a:srgbClr val="FFC000"/>
          </a:solidFill>
        </p:spPr>
        <p:txBody>
          <a:bodyPr>
            <a:normAutofit/>
          </a:bodyPr>
          <a:lstStyle/>
          <a:p>
            <a:pPr algn="ctr"/>
            <a:r>
              <a:rPr lang="it-IT" sz="2400" b="1" dirty="0"/>
              <a:t>ORGANISMO DI VIGILANZA DI RETIAMBIENTE S.P.A. E ORGANISMI DI VIGILANZA DI CIASCUNA SOL</a:t>
            </a:r>
          </a:p>
        </p:txBody>
      </p:sp>
      <p:sp>
        <p:nvSpPr>
          <p:cNvPr id="3" name="Segnaposto contenuto 2">
            <a:extLst>
              <a:ext uri="{FF2B5EF4-FFF2-40B4-BE49-F238E27FC236}">
                <a16:creationId xmlns:a16="http://schemas.microsoft.com/office/drawing/2014/main" id="{2A0EA9A6-175F-8246-CAA3-0CBD18791415}"/>
              </a:ext>
            </a:extLst>
          </p:cNvPr>
          <p:cNvSpPr>
            <a:spLocks noGrp="1"/>
          </p:cNvSpPr>
          <p:nvPr>
            <p:ph idx="1"/>
          </p:nvPr>
        </p:nvSpPr>
        <p:spPr>
          <a:xfrm>
            <a:off x="767179" y="1742843"/>
            <a:ext cx="10865528" cy="4878002"/>
          </a:xfrm>
        </p:spPr>
        <p:txBody>
          <a:bodyPr>
            <a:normAutofit/>
          </a:bodyPr>
          <a:lstStyle/>
          <a:p>
            <a:pPr marL="0" indent="0" algn="just">
              <a:buNone/>
            </a:pPr>
            <a:r>
              <a:rPr lang="it-IT" sz="1800" b="1" dirty="0"/>
              <a:t>Si indicano nel seguito le attività di competenza dell’Organismo di Vigilanza di RetiAmbiente S.p.A., per la Capogruppo, e degli Organismi di Vigilanza di ciascuna SOL per la Società di propria competenza:</a:t>
            </a:r>
          </a:p>
          <a:p>
            <a:pPr marL="514350" indent="-514350" algn="just">
              <a:buFont typeface="+mj-lt"/>
              <a:buAutoNum type="arabicPeriod"/>
            </a:pPr>
            <a:r>
              <a:rPr lang="it-IT" sz="1800" dirty="0"/>
              <a:t>Predispone l’attestazione annuale sull’assolvimento degli obblighi di pubblicazione in materia di trasparenza</a:t>
            </a:r>
          </a:p>
          <a:p>
            <a:pPr marL="514350" indent="-514350" algn="just">
              <a:buFont typeface="+mj-lt"/>
              <a:buAutoNum type="arabicPeriod"/>
            </a:pPr>
            <a:r>
              <a:rPr lang="it-IT" sz="1800" dirty="0"/>
              <a:t>Redige un piano annuale delle attività relativo alla verifica dell’efficace attuazione del Modello 231 </a:t>
            </a:r>
          </a:p>
          <a:p>
            <a:pPr marL="514350" indent="-514350" algn="just">
              <a:buFont typeface="+mj-lt"/>
              <a:buAutoNum type="arabicPeriod"/>
            </a:pPr>
            <a:r>
              <a:rPr lang="it-IT" sz="1800" dirty="0"/>
              <a:t>Predispone una relazione periodica (secondo le tempistiche definite nei Modelli 231 di ciascuna Società) dell’attività svolta sulla verifica dell’efficace attuazione del Modello 231</a:t>
            </a:r>
          </a:p>
          <a:p>
            <a:pPr marL="514350" indent="-514350" algn="just">
              <a:buFont typeface="+mj-lt"/>
              <a:buAutoNum type="arabicPeriod"/>
            </a:pPr>
            <a:r>
              <a:rPr lang="it-IT" sz="1800" dirty="0"/>
              <a:t>Svolge gli audit per verificare l’efficace attuazione dei meccanismi e delle procedure di prevenzione previste dal Modello 231</a:t>
            </a:r>
          </a:p>
          <a:p>
            <a:pPr marL="514350" indent="-514350" algn="just">
              <a:buFont typeface="+mj-lt"/>
              <a:buAutoNum type="arabicPeriod"/>
            </a:pPr>
            <a:r>
              <a:rPr lang="it-IT" sz="1800" dirty="0"/>
              <a:t>Riceve e analizza i flussi informativi previsti nei Modelli 231 di ciascuna Società</a:t>
            </a:r>
          </a:p>
          <a:p>
            <a:pPr marL="514350" indent="-514350" algn="just">
              <a:buFont typeface="+mj-lt"/>
              <a:buAutoNum type="arabicPeriod"/>
            </a:pPr>
            <a:r>
              <a:rPr lang="it-IT" sz="1800" dirty="0"/>
              <a:t>Collabora con l’RPCT nella gestione delle segnalazioni e delle relative indagini, nel caso in cui la segnalazione riguardi elementi rilevanti per il D.lgs. 231/2001 </a:t>
            </a:r>
          </a:p>
          <a:p>
            <a:pPr marL="514350" indent="-514350" algn="just">
              <a:buFont typeface="+mj-lt"/>
              <a:buAutoNum type="arabicPeriod"/>
            </a:pPr>
            <a:r>
              <a:rPr lang="it-IT" sz="1800" dirty="0"/>
              <a:t>Evidenzia all’organo amministrativo della Società di propria competenza l’opportunità di aggiornamento del Modello 231, laddove vengano riscontrate esigenze di adeguamento dello stesso in relazione alle mutate condizioni aziendali e/o normative</a:t>
            </a:r>
          </a:p>
          <a:p>
            <a:pPr marL="514350" indent="-514350" algn="just">
              <a:buFont typeface="+mj-lt"/>
              <a:buAutoNum type="arabicPeriod"/>
            </a:pPr>
            <a:endParaRPr lang="it-IT" sz="1800" dirty="0"/>
          </a:p>
          <a:p>
            <a:pPr marL="514350" indent="-514350" algn="just">
              <a:buFont typeface="+mj-lt"/>
              <a:buAutoNum type="arabicPeriod"/>
            </a:pPr>
            <a:endParaRPr lang="it-IT" sz="1800" dirty="0"/>
          </a:p>
        </p:txBody>
      </p:sp>
      <p:sp>
        <p:nvSpPr>
          <p:cNvPr id="4" name="Segnaposto numero diapositiva 3">
            <a:extLst>
              <a:ext uri="{FF2B5EF4-FFF2-40B4-BE49-F238E27FC236}">
                <a16:creationId xmlns:a16="http://schemas.microsoft.com/office/drawing/2014/main" id="{3621285D-A2C8-9294-959D-D3E3DE1F6E51}"/>
              </a:ext>
            </a:extLst>
          </p:cNvPr>
          <p:cNvSpPr>
            <a:spLocks noGrp="1"/>
          </p:cNvSpPr>
          <p:nvPr>
            <p:ph type="sldNum" sz="quarter" idx="12"/>
          </p:nvPr>
        </p:nvSpPr>
        <p:spPr/>
        <p:txBody>
          <a:bodyPr/>
          <a:lstStyle/>
          <a:p>
            <a:fld id="{1038D19A-B903-4472-878C-84281F247959}" type="slidenum">
              <a:rPr lang="it-IT" smtClean="0"/>
              <a:t>5</a:t>
            </a:fld>
            <a:endParaRPr lang="it-IT"/>
          </a:p>
        </p:txBody>
      </p:sp>
    </p:spTree>
    <p:extLst>
      <p:ext uri="{BB962C8B-B14F-4D97-AF65-F5344CB8AC3E}">
        <p14:creationId xmlns:p14="http://schemas.microsoft.com/office/powerpoint/2010/main" val="142917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E29BD40-3CF7-BBFF-2BFC-7FFC7D2602B3}"/>
              </a:ext>
            </a:extLst>
          </p:cNvPr>
          <p:cNvSpPr>
            <a:spLocks noGrp="1"/>
          </p:cNvSpPr>
          <p:nvPr>
            <p:ph type="title"/>
          </p:nvPr>
        </p:nvSpPr>
        <p:spPr>
          <a:xfrm>
            <a:off x="1269507" y="261000"/>
            <a:ext cx="9348857" cy="626767"/>
          </a:xfrm>
          <a:solidFill>
            <a:srgbClr val="FFC000"/>
          </a:solidFill>
          <a:ln>
            <a:noFill/>
          </a:ln>
        </p:spPr>
        <p:txBody>
          <a:bodyPr>
            <a:normAutofit/>
          </a:bodyPr>
          <a:lstStyle/>
          <a:p>
            <a:pPr algn="ctr"/>
            <a:r>
              <a:rPr lang="it-IT" sz="2400" b="1" dirty="0"/>
              <a:t>RPCT DEL GRUPPO</a:t>
            </a:r>
          </a:p>
        </p:txBody>
      </p:sp>
      <p:sp>
        <p:nvSpPr>
          <p:cNvPr id="3" name="Segnaposto contenuto 2">
            <a:extLst>
              <a:ext uri="{FF2B5EF4-FFF2-40B4-BE49-F238E27FC236}">
                <a16:creationId xmlns:a16="http://schemas.microsoft.com/office/drawing/2014/main" id="{911AE545-B429-022E-FF90-2438A27B0E37}"/>
              </a:ext>
            </a:extLst>
          </p:cNvPr>
          <p:cNvSpPr>
            <a:spLocks noGrp="1"/>
          </p:cNvSpPr>
          <p:nvPr>
            <p:ph idx="1"/>
          </p:nvPr>
        </p:nvSpPr>
        <p:spPr>
          <a:xfrm>
            <a:off x="142043" y="1167597"/>
            <a:ext cx="11967099" cy="5506667"/>
          </a:xfrm>
        </p:spPr>
        <p:txBody>
          <a:bodyPr>
            <a:noAutofit/>
          </a:bodyPr>
          <a:lstStyle/>
          <a:p>
            <a:pPr marL="0" indent="0" algn="just">
              <a:spcBef>
                <a:spcPts val="600"/>
              </a:spcBef>
              <a:buNone/>
            </a:pPr>
            <a:r>
              <a:rPr lang="it-IT" sz="1600" b="1" dirty="0"/>
              <a:t>Responsabilità / poteri</a:t>
            </a:r>
          </a:p>
          <a:p>
            <a:pPr marL="0" indent="0" algn="just">
              <a:spcBef>
                <a:spcPts val="600"/>
              </a:spcBef>
              <a:buNone/>
            </a:pPr>
            <a:r>
              <a:rPr lang="it-IT" sz="1600" b="1" dirty="0"/>
              <a:t>COMPETENZE EX LEGGE N. 190/2012 </a:t>
            </a:r>
          </a:p>
          <a:p>
            <a:pPr algn="just">
              <a:spcBef>
                <a:spcPts val="600"/>
              </a:spcBef>
              <a:buFont typeface="+mj-lt"/>
              <a:buAutoNum type="arabicPeriod"/>
            </a:pPr>
            <a:r>
              <a:rPr lang="it-IT" sz="1600" dirty="0"/>
              <a:t>Predispone e propone all’organo di indirizzo il Piano Triennale della Prevenzione della Corruzione e della Trasparenza (PTPCT) (art. 1, co. 7) </a:t>
            </a:r>
          </a:p>
          <a:p>
            <a:pPr algn="just">
              <a:spcBef>
                <a:spcPts val="600"/>
              </a:spcBef>
              <a:buFont typeface="+mj-lt"/>
              <a:buAutoNum type="arabicPeriod"/>
            </a:pPr>
            <a:r>
              <a:rPr lang="it-IT" sz="1600" dirty="0"/>
              <a:t>Segnala all'organo di indirizzo e all'organismo indipendente di valutazione (OIV) le disfunzioni inerenti all'attuazione delle misure in materia di prevenzione della corruzione e di trasparenza e indica agli uffici competenti all'esercizio dell'azione disciplinare i nominativi dei dipendenti che non hanno attuato correttamente le misure in materia di prevenzione della corruzione e di trasparenza (art. 1, co. 7) </a:t>
            </a:r>
          </a:p>
          <a:p>
            <a:pPr algn="just">
              <a:spcBef>
                <a:spcPts val="600"/>
              </a:spcBef>
              <a:buFont typeface="+mj-lt"/>
              <a:buAutoNum type="arabicPeriod"/>
            </a:pPr>
            <a:r>
              <a:rPr lang="it-IT" sz="1600" dirty="0"/>
              <a:t>Definisce procedure appropriate per selezionare e formare i dipendenti destinati ad operare in settori particolarmente esposti alla corruzione (art. 1, co. 7) </a:t>
            </a:r>
          </a:p>
          <a:p>
            <a:pPr algn="just">
              <a:spcBef>
                <a:spcPts val="600"/>
              </a:spcBef>
              <a:buFont typeface="+mj-lt"/>
              <a:buAutoNum type="arabicPeriod"/>
            </a:pPr>
            <a:r>
              <a:rPr lang="it-IT" sz="1600" dirty="0"/>
              <a:t>Verifica l'efficace attuazione del PTPCT e la sua idoneità, nonché propone la modifica dello stesso quando sono accertate significative violazioni delle prescrizioni ovvero quando intervengono mutamenti nell'organizzazione o nell'attività del Gruppo </a:t>
            </a:r>
          </a:p>
          <a:p>
            <a:pPr algn="just">
              <a:spcBef>
                <a:spcPts val="600"/>
              </a:spcBef>
              <a:buFont typeface="+mj-lt"/>
              <a:buAutoNum type="arabicPeriod"/>
            </a:pPr>
            <a:r>
              <a:rPr lang="it-IT" sz="1600" dirty="0"/>
              <a:t>Verifica, d'intesa con il dirigente competente, dell'effettiva rotazione degli incarichi negli uffici preposti allo svolgimento delle attività nel cui ambito è più elevato il rischio che siano commessi reati di corruzione </a:t>
            </a:r>
          </a:p>
          <a:p>
            <a:pPr algn="just">
              <a:spcBef>
                <a:spcPts val="600"/>
              </a:spcBef>
              <a:buFont typeface="+mj-lt"/>
              <a:buAutoNum type="arabicPeriod"/>
            </a:pPr>
            <a:r>
              <a:rPr lang="it-IT" sz="1600" dirty="0"/>
              <a:t>Individua il personale da inserire nei programmi di formazione (art. 1, co. 10) </a:t>
            </a:r>
          </a:p>
          <a:p>
            <a:pPr algn="just">
              <a:spcBef>
                <a:spcPts val="600"/>
              </a:spcBef>
              <a:buFont typeface="+mj-lt"/>
              <a:buAutoNum type="arabicPeriod"/>
            </a:pPr>
            <a:r>
              <a:rPr lang="it-IT" sz="1600" dirty="0"/>
              <a:t>Vigila sul funzionamento e sull’osservanza del PTPCT (art. 1, co. 12, lett. b) </a:t>
            </a:r>
          </a:p>
          <a:p>
            <a:pPr algn="just">
              <a:spcBef>
                <a:spcPts val="600"/>
              </a:spcBef>
              <a:buFont typeface="+mj-lt"/>
              <a:buAutoNum type="arabicPeriod"/>
            </a:pPr>
            <a:r>
              <a:rPr lang="it-IT" sz="1600" dirty="0"/>
              <a:t>Comunica agli Uffici le misure di prevenzione da adottare e le relative modalità (art. 1, co. 14) </a:t>
            </a:r>
          </a:p>
          <a:p>
            <a:pPr algn="just">
              <a:spcBef>
                <a:spcPts val="600"/>
              </a:spcBef>
              <a:buFont typeface="+mj-lt"/>
              <a:buAutoNum type="arabicPeriod"/>
            </a:pPr>
            <a:r>
              <a:rPr lang="it-IT" sz="1600" dirty="0"/>
              <a:t>Redige una Relazione semestrale e una relazione annuale recante i risultati dell'attività svolta e la pubblica (quella annuale) nel sito web della Società; </a:t>
            </a:r>
          </a:p>
          <a:p>
            <a:pPr algn="just">
              <a:spcBef>
                <a:spcPts val="600"/>
              </a:spcBef>
              <a:buFont typeface="+mj-lt"/>
              <a:buAutoNum type="arabicPeriod"/>
            </a:pPr>
            <a:r>
              <a:rPr lang="it-IT" sz="1600" dirty="0"/>
              <a:t>Riferisce sull’attività svolta, ogni volta in cui ne sia fatta richiesta (art. 1, co. 14) </a:t>
            </a:r>
          </a:p>
          <a:p>
            <a:pPr algn="just">
              <a:spcBef>
                <a:spcPts val="600"/>
              </a:spcBef>
              <a:buFont typeface="+mj-lt"/>
              <a:buAutoNum type="arabicPeriod"/>
            </a:pPr>
            <a:r>
              <a:rPr lang="it-IT" sz="1600" dirty="0"/>
              <a:t>Dà impulso, e coordina un modello “a rete” tra RPCT medesimo e Dirigenti responsabili dell’attuazione delle misure di prevenzione previste dal PTPCT (Delibera ANAC n. 831/2016)</a:t>
            </a:r>
          </a:p>
        </p:txBody>
      </p:sp>
      <p:sp>
        <p:nvSpPr>
          <p:cNvPr id="4" name="Segnaposto numero diapositiva 3">
            <a:extLst>
              <a:ext uri="{FF2B5EF4-FFF2-40B4-BE49-F238E27FC236}">
                <a16:creationId xmlns:a16="http://schemas.microsoft.com/office/drawing/2014/main" id="{8617BC1B-05C0-1DF3-CDFB-1146C2EF6675}"/>
              </a:ext>
            </a:extLst>
          </p:cNvPr>
          <p:cNvSpPr>
            <a:spLocks noGrp="1"/>
          </p:cNvSpPr>
          <p:nvPr>
            <p:ph type="sldNum" sz="quarter" idx="12"/>
          </p:nvPr>
        </p:nvSpPr>
        <p:spPr/>
        <p:txBody>
          <a:bodyPr/>
          <a:lstStyle/>
          <a:p>
            <a:fld id="{1038D19A-B903-4472-878C-84281F247959}" type="slidenum">
              <a:rPr lang="it-IT" smtClean="0"/>
              <a:t>6</a:t>
            </a:fld>
            <a:endParaRPr lang="it-IT"/>
          </a:p>
        </p:txBody>
      </p:sp>
    </p:spTree>
    <p:extLst>
      <p:ext uri="{BB962C8B-B14F-4D97-AF65-F5344CB8AC3E}">
        <p14:creationId xmlns:p14="http://schemas.microsoft.com/office/powerpoint/2010/main" val="5441697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11AE545-B429-022E-FF90-2438A27B0E37}"/>
              </a:ext>
            </a:extLst>
          </p:cNvPr>
          <p:cNvSpPr>
            <a:spLocks noGrp="1"/>
          </p:cNvSpPr>
          <p:nvPr>
            <p:ph idx="1"/>
          </p:nvPr>
        </p:nvSpPr>
        <p:spPr>
          <a:xfrm>
            <a:off x="142043" y="1167597"/>
            <a:ext cx="11967099" cy="5506667"/>
          </a:xfrm>
        </p:spPr>
        <p:txBody>
          <a:bodyPr>
            <a:noAutofit/>
          </a:bodyPr>
          <a:lstStyle/>
          <a:p>
            <a:pPr marL="0" indent="0" algn="just">
              <a:spcBef>
                <a:spcPts val="600"/>
              </a:spcBef>
              <a:buNone/>
            </a:pPr>
            <a:r>
              <a:rPr lang="it-IT" sz="1400" b="1" dirty="0"/>
              <a:t>Responsabilità / poteri</a:t>
            </a:r>
          </a:p>
          <a:p>
            <a:pPr marL="0" indent="0" algn="just">
              <a:spcBef>
                <a:spcPts val="600"/>
              </a:spcBef>
              <a:buNone/>
            </a:pPr>
            <a:r>
              <a:rPr lang="it-IT" sz="1400" b="1" dirty="0"/>
              <a:t>COMPETENZE EX DECRETO LEGISLATIVO N. 39/2013 (INCONFERIBILITÀ E INCOMPATIBILITÀ) </a:t>
            </a:r>
          </a:p>
          <a:p>
            <a:pPr marL="514350" indent="-514350" algn="just">
              <a:spcBef>
                <a:spcPts val="600"/>
              </a:spcBef>
              <a:buAutoNum type="arabicPeriod"/>
            </a:pPr>
            <a:r>
              <a:rPr lang="it-IT" sz="1400" dirty="0"/>
              <a:t>Cura, anche attraverso le disposizioni del PTPCT, che siano rispettate le disposizioni del decreto sulla inconferibilità e incompatibilità degli incarichi</a:t>
            </a:r>
          </a:p>
          <a:p>
            <a:pPr marL="514350" indent="-514350" algn="just">
              <a:spcBef>
                <a:spcPts val="600"/>
              </a:spcBef>
              <a:buAutoNum type="arabicPeriod"/>
            </a:pPr>
            <a:r>
              <a:rPr lang="it-IT" sz="1400" dirty="0"/>
              <a:t>Contesta all'interessato l'esistenza o l'insorgere delle situazioni di inconferibilità o incompatibilità di cui al D.Lgs. 39/2013</a:t>
            </a:r>
          </a:p>
          <a:p>
            <a:pPr marL="514350" indent="-514350" algn="just">
              <a:spcBef>
                <a:spcPts val="600"/>
              </a:spcBef>
              <a:buAutoNum type="arabicPeriod"/>
            </a:pPr>
            <a:r>
              <a:rPr lang="it-IT" sz="1400" dirty="0"/>
              <a:t>Segnala i casi di possibile violazione delle disposizioni del D.Lgs. 39/2013 all'A.N.AC., all'A.G.C.M. ai fini dell'esercizio delle funzioni di cui alla legge 20 luglio 2004, n. 215, nonché alla Corte dei conti, per l'accertamento di eventuali responsabilità amministrative </a:t>
            </a:r>
          </a:p>
          <a:p>
            <a:pPr marL="0" indent="0" algn="just">
              <a:spcBef>
                <a:spcPts val="600"/>
              </a:spcBef>
              <a:buNone/>
            </a:pPr>
            <a:r>
              <a:rPr lang="it-IT" sz="1400" b="1" dirty="0"/>
              <a:t>COMPETENZE EX DECRETO LEGISLATIVO N. 33/2013 (TRASPARENZA AMMINISTRATIVA)</a:t>
            </a:r>
          </a:p>
          <a:p>
            <a:pPr algn="just">
              <a:spcBef>
                <a:spcPts val="600"/>
              </a:spcBef>
              <a:buAutoNum type="arabicPeriod"/>
            </a:pPr>
            <a:r>
              <a:rPr lang="it-IT" sz="1400" dirty="0"/>
              <a:t>Svolge stabilmente un'attività di controllo sull'adempimento degli obblighi di pubblicazione previsti dalla normativa vigente (“Amministrazione Trasparente”), assicurando la completezza, la chiarezza e l'aggiornamento delle informazioni </a:t>
            </a:r>
          </a:p>
          <a:p>
            <a:pPr algn="just">
              <a:spcBef>
                <a:spcPts val="600"/>
              </a:spcBef>
              <a:buAutoNum type="arabicPeriod"/>
            </a:pPr>
            <a:r>
              <a:rPr lang="it-IT" sz="1400" dirty="0"/>
              <a:t>Segnala all'organo di indirizzo, all'Organismo indipendente di valutazione (OIV), all'A.N.AC. i casi di mancato o ritardato adempimento degli obblighi di pubblicazione;</a:t>
            </a:r>
          </a:p>
          <a:p>
            <a:pPr algn="just">
              <a:spcBef>
                <a:spcPts val="600"/>
              </a:spcBef>
              <a:buAutoNum type="arabicPeriod"/>
            </a:pPr>
            <a:r>
              <a:rPr lang="it-IT" sz="1400" dirty="0"/>
              <a:t>Provvede all'aggiornamento della Sezione “Trasparenza” del PTPCT all'interno della quale sono previste specifiche misure di monitoraggio sull'attuazione degli obblighi di trasparenza e ulteriori misure e iniziative di promozione della trasparenza in rapporto con la sezione “Prevenzione della Corruzione” del PTPCT medesimo; </a:t>
            </a:r>
          </a:p>
          <a:p>
            <a:pPr algn="just">
              <a:spcBef>
                <a:spcPts val="600"/>
              </a:spcBef>
              <a:buAutoNum type="arabicPeriod"/>
            </a:pPr>
            <a:r>
              <a:rPr lang="it-IT" sz="1400" dirty="0"/>
              <a:t>Riceve e gestisce le istanze di accesso civico semplice;</a:t>
            </a:r>
          </a:p>
          <a:p>
            <a:pPr algn="just">
              <a:spcBef>
                <a:spcPts val="600"/>
              </a:spcBef>
              <a:buAutoNum type="arabicPeriod"/>
            </a:pPr>
            <a:r>
              <a:rPr lang="it-IT" sz="1400" dirty="0"/>
              <a:t>Insieme ai responsabili, controlla e assicura la regolare attuazione dell'accesso civico (art. 43); </a:t>
            </a:r>
          </a:p>
          <a:p>
            <a:pPr algn="just">
              <a:spcBef>
                <a:spcPts val="600"/>
              </a:spcBef>
              <a:buAutoNum type="arabicPeriod"/>
            </a:pPr>
            <a:r>
              <a:rPr lang="it-IT" sz="1400" dirty="0"/>
              <a:t>Si pronuncia sulle istanze di riesame a fronte del provvedimento di diniego di accesso civico generalizzato adottato dal Responsabile competente (art. 5, co. 7);</a:t>
            </a:r>
          </a:p>
          <a:p>
            <a:pPr algn="just">
              <a:spcBef>
                <a:spcPts val="600"/>
              </a:spcBef>
              <a:buAutoNum type="arabicPeriod"/>
            </a:pPr>
            <a:r>
              <a:rPr lang="it-IT" sz="1400" dirty="0"/>
              <a:t>In relazione alla loro gravità, segnala i casi di inadempimento o di adempimento parziale degli obblighi di pubblicazione previsti dalla normativa vigente, all'ufficio di disciplina, ai fini dell'eventuale attivazione del procedimento disciplinare;</a:t>
            </a:r>
          </a:p>
          <a:p>
            <a:pPr algn="just">
              <a:spcBef>
                <a:spcPts val="600"/>
              </a:spcBef>
              <a:buAutoNum type="arabicPeriod"/>
            </a:pPr>
            <a:r>
              <a:rPr lang="it-IT" sz="1400" dirty="0"/>
              <a:t>Segnala altresì gli inadempimenti al vertice politico dell'amministrazione, all’OdV ai fini dell'attivazione delle altre forme di responsabilità</a:t>
            </a:r>
          </a:p>
        </p:txBody>
      </p:sp>
      <p:sp>
        <p:nvSpPr>
          <p:cNvPr id="6" name="Titolo 1">
            <a:extLst>
              <a:ext uri="{FF2B5EF4-FFF2-40B4-BE49-F238E27FC236}">
                <a16:creationId xmlns:a16="http://schemas.microsoft.com/office/drawing/2014/main" id="{BE499518-D72E-F3E6-023C-B1CFA963D01A}"/>
              </a:ext>
            </a:extLst>
          </p:cNvPr>
          <p:cNvSpPr>
            <a:spLocks noGrp="1"/>
          </p:cNvSpPr>
          <p:nvPr>
            <p:ph type="title"/>
          </p:nvPr>
        </p:nvSpPr>
        <p:spPr>
          <a:xfrm>
            <a:off x="1269507" y="261000"/>
            <a:ext cx="9348857" cy="626767"/>
          </a:xfrm>
          <a:solidFill>
            <a:srgbClr val="FFC000"/>
          </a:solidFill>
          <a:ln>
            <a:noFill/>
          </a:ln>
        </p:spPr>
        <p:txBody>
          <a:bodyPr>
            <a:normAutofit/>
          </a:bodyPr>
          <a:lstStyle/>
          <a:p>
            <a:pPr algn="ctr"/>
            <a:r>
              <a:rPr lang="it-IT" sz="2400" b="1" dirty="0"/>
              <a:t>RPCT DEL GRUPPO</a:t>
            </a:r>
          </a:p>
        </p:txBody>
      </p:sp>
      <p:sp>
        <p:nvSpPr>
          <p:cNvPr id="7" name="Segnaposto numero diapositiva 6">
            <a:extLst>
              <a:ext uri="{FF2B5EF4-FFF2-40B4-BE49-F238E27FC236}">
                <a16:creationId xmlns:a16="http://schemas.microsoft.com/office/drawing/2014/main" id="{C3B5BC33-C3B2-38E7-5DCE-0779ADEDB032}"/>
              </a:ext>
            </a:extLst>
          </p:cNvPr>
          <p:cNvSpPr>
            <a:spLocks noGrp="1"/>
          </p:cNvSpPr>
          <p:nvPr>
            <p:ph type="sldNum" sz="quarter" idx="12"/>
          </p:nvPr>
        </p:nvSpPr>
        <p:spPr/>
        <p:txBody>
          <a:bodyPr/>
          <a:lstStyle/>
          <a:p>
            <a:fld id="{1038D19A-B903-4472-878C-84281F247959}" type="slidenum">
              <a:rPr lang="it-IT" smtClean="0"/>
              <a:t>7</a:t>
            </a:fld>
            <a:endParaRPr lang="it-IT"/>
          </a:p>
        </p:txBody>
      </p:sp>
    </p:spTree>
    <p:extLst>
      <p:ext uri="{BB962C8B-B14F-4D97-AF65-F5344CB8AC3E}">
        <p14:creationId xmlns:p14="http://schemas.microsoft.com/office/powerpoint/2010/main" val="1831341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584D95-F01C-F45C-C7CC-CB13DB9CC6A7}"/>
              </a:ext>
            </a:extLst>
          </p:cNvPr>
          <p:cNvSpPr>
            <a:spLocks noGrp="1"/>
          </p:cNvSpPr>
          <p:nvPr>
            <p:ph type="title"/>
          </p:nvPr>
        </p:nvSpPr>
        <p:spPr>
          <a:xfrm>
            <a:off x="838200" y="365125"/>
            <a:ext cx="10515600" cy="711645"/>
          </a:xfrm>
          <a:solidFill>
            <a:srgbClr val="FFC000"/>
          </a:solidFill>
        </p:spPr>
        <p:txBody>
          <a:bodyPr>
            <a:normAutofit/>
          </a:bodyPr>
          <a:lstStyle/>
          <a:p>
            <a:pPr algn="ctr"/>
            <a:r>
              <a:rPr lang="it-IT" sz="2400" b="1" dirty="0"/>
              <a:t>RPCT DEL GRUPPO</a:t>
            </a:r>
          </a:p>
        </p:txBody>
      </p:sp>
      <p:sp>
        <p:nvSpPr>
          <p:cNvPr id="3" name="Segnaposto contenuto 2">
            <a:extLst>
              <a:ext uri="{FF2B5EF4-FFF2-40B4-BE49-F238E27FC236}">
                <a16:creationId xmlns:a16="http://schemas.microsoft.com/office/drawing/2014/main" id="{6D5BD762-AA35-BAF5-3DA7-8E5D0FEA8F7C}"/>
              </a:ext>
            </a:extLst>
          </p:cNvPr>
          <p:cNvSpPr>
            <a:spLocks noGrp="1"/>
          </p:cNvSpPr>
          <p:nvPr>
            <p:ph idx="1"/>
          </p:nvPr>
        </p:nvSpPr>
        <p:spPr>
          <a:xfrm>
            <a:off x="838200" y="1222049"/>
            <a:ext cx="10515600" cy="4954914"/>
          </a:xfrm>
        </p:spPr>
        <p:txBody>
          <a:bodyPr>
            <a:normAutofit fontScale="70000" lnSpcReduction="20000"/>
          </a:bodyPr>
          <a:lstStyle/>
          <a:p>
            <a:pPr marL="0" indent="0" algn="just">
              <a:buNone/>
            </a:pPr>
            <a:r>
              <a:rPr lang="it-IT" sz="2100" b="1" dirty="0">
                <a:latin typeface="Calibri (Corpo)"/>
              </a:rPr>
              <a:t>Profilo / requisiti </a:t>
            </a:r>
          </a:p>
          <a:p>
            <a:pPr algn="just"/>
            <a:r>
              <a:rPr lang="it-IT" sz="2100" dirty="0">
                <a:latin typeface="Calibri (Corpo)"/>
              </a:rPr>
              <a:t>Deve essere un soggetto interno alla Capogruppo</a:t>
            </a:r>
          </a:p>
          <a:p>
            <a:pPr algn="just"/>
            <a:r>
              <a:rPr lang="it-IT" sz="2100" dirty="0">
                <a:latin typeface="Calibri (Corpo)"/>
              </a:rPr>
              <a:t>Deve essere un soggetto che abbia un’adeguata conoscenza dell’organizzazione e del funzionamento del Gruppo</a:t>
            </a:r>
          </a:p>
          <a:p>
            <a:pPr algn="just"/>
            <a:r>
              <a:rPr lang="it-IT" sz="2100" dirty="0">
                <a:latin typeface="Calibri (Corpo)"/>
              </a:rPr>
              <a:t>Deve essere dotato di competenze qualificate per svolgere con effettività il proprio ruolo</a:t>
            </a:r>
          </a:p>
          <a:p>
            <a:pPr algn="just"/>
            <a:r>
              <a:rPr lang="it-IT" sz="2100" dirty="0">
                <a:latin typeface="Calibri (Corpo)"/>
              </a:rPr>
              <a:t>L’incarico del RPCT può non essere esclusivo, bensì aggiunto ad un incarico già preesistente, cercando di evitare lo svolgimento di incarichi su processi a rischio corruttivo</a:t>
            </a:r>
          </a:p>
          <a:p>
            <a:pPr algn="just"/>
            <a:r>
              <a:rPr lang="it-IT" sz="2100" dirty="0">
                <a:latin typeface="Calibri (Corpo)"/>
              </a:rPr>
              <a:t>Deve essere dotato di ampia autonomia, sia sotto il profilo organizzativo che valutativo</a:t>
            </a:r>
          </a:p>
          <a:p>
            <a:pPr algn="just"/>
            <a:r>
              <a:rPr lang="it-IT" sz="2100" dirty="0">
                <a:latin typeface="Calibri (Corpo)"/>
              </a:rPr>
              <a:t>L’indirizzo di ANAC è di non nominare RPCT soggetti che svolgono attività in settori particolarmente esposti alla corruzione</a:t>
            </a:r>
          </a:p>
          <a:p>
            <a:pPr algn="just"/>
            <a:r>
              <a:rPr lang="it-IT" sz="2100" dirty="0">
                <a:latin typeface="Calibri (Corpo)"/>
              </a:rPr>
              <a:t>Non deve avere conflitti di interesse effettivi e/o potenziali</a:t>
            </a:r>
          </a:p>
          <a:p>
            <a:pPr algn="just"/>
            <a:r>
              <a:rPr lang="it-IT" sz="2100" dirty="0">
                <a:latin typeface="Calibri (Corpo)"/>
              </a:rPr>
              <a:t>Deve essere una persona che abbia sempre mantenuto una condotta integerrima escludendo coloro che siano stati destinatari di provvedimenti giudiziali di condanna o provvedimenti disciplinari e che abbia in corso procedimenti penali di natura corruttiva</a:t>
            </a:r>
          </a:p>
          <a:p>
            <a:pPr algn="just"/>
            <a:r>
              <a:rPr lang="it-IT" sz="2100" dirty="0">
                <a:latin typeface="Calibri (Corpo)"/>
              </a:rPr>
              <a:t>Secondo l’art 1, co. 7 della l. 190/2012 «</a:t>
            </a:r>
            <a:r>
              <a:rPr lang="it-IT" sz="2100" i="1" dirty="0">
                <a:latin typeface="Calibri (Corpo)"/>
              </a:rPr>
              <a:t>il RPCT è individuato dall’organo di indirizzo, di norma tra i dirigenti di ruolo in servizio, disponendo le eventuali modifiche organizzative necessarie per assicurare funzioni e poteri idonei per lo svolgimento dell'incarico con piena autonomia ed effettività». </a:t>
            </a:r>
            <a:r>
              <a:rPr lang="it-IT" sz="2100" dirty="0">
                <a:latin typeface="Calibri (Corpo)"/>
              </a:rPr>
              <a:t>Sulla base dell’indirizzo di ANAC, nelle ipotesi  in  cui la  società sia priva di  dirigenti, o questi siano assegnati allo svolgimento  di compiti  gestionali  nelle aree a rischio  corruttivo, il  RPCT   potrà  essere  individuato  in  un  profilo non  dirigenziale, ma con posizione organizzativa adeguata e di alta responsabilità e competenza (Quadro)  che garantisca comunque  le idonee competenze  in materia  di organizzazione e conoscenza  della normativa sulla prevenzione della corruzione</a:t>
            </a:r>
          </a:p>
          <a:p>
            <a:pPr marL="0" indent="0" algn="just">
              <a:buNone/>
            </a:pPr>
            <a:r>
              <a:rPr lang="it-IT" sz="2100" b="1" dirty="0">
                <a:latin typeface="Calibri (Corpo)"/>
              </a:rPr>
              <a:t>Dipendenza gerarchica</a:t>
            </a:r>
          </a:p>
          <a:p>
            <a:pPr marL="0" indent="0" algn="just">
              <a:buNone/>
            </a:pPr>
            <a:r>
              <a:rPr lang="it-IT" sz="2100" dirty="0">
                <a:latin typeface="Calibri (Corpo)"/>
              </a:rPr>
              <a:t>Consiglio di Amministrazione di </a:t>
            </a:r>
            <a:r>
              <a:rPr lang="it-IT" sz="2100" dirty="0" err="1">
                <a:latin typeface="Calibri (Corpo)"/>
              </a:rPr>
              <a:t>RetiAmbiente</a:t>
            </a:r>
            <a:r>
              <a:rPr lang="it-IT" sz="2100" dirty="0">
                <a:latin typeface="Calibri (Corpo)"/>
              </a:rPr>
              <a:t> S.p.A.</a:t>
            </a:r>
          </a:p>
          <a:p>
            <a:pPr marL="0" indent="0" algn="just">
              <a:buNone/>
            </a:pPr>
            <a:endParaRPr lang="it-IT" sz="1900" dirty="0"/>
          </a:p>
          <a:p>
            <a:pPr marL="0" indent="0" algn="just">
              <a:buNone/>
            </a:pPr>
            <a:endParaRPr lang="it-IT" sz="1100" dirty="0"/>
          </a:p>
        </p:txBody>
      </p:sp>
      <p:sp>
        <p:nvSpPr>
          <p:cNvPr id="4" name="Segnaposto numero diapositiva 3">
            <a:extLst>
              <a:ext uri="{FF2B5EF4-FFF2-40B4-BE49-F238E27FC236}">
                <a16:creationId xmlns:a16="http://schemas.microsoft.com/office/drawing/2014/main" id="{DE63BC17-84A4-CD50-0267-AF06FA33E0DF}"/>
              </a:ext>
            </a:extLst>
          </p:cNvPr>
          <p:cNvSpPr>
            <a:spLocks noGrp="1"/>
          </p:cNvSpPr>
          <p:nvPr>
            <p:ph type="sldNum" sz="quarter" idx="12"/>
          </p:nvPr>
        </p:nvSpPr>
        <p:spPr/>
        <p:txBody>
          <a:bodyPr/>
          <a:lstStyle/>
          <a:p>
            <a:fld id="{1038D19A-B903-4472-878C-84281F247959}" type="slidenum">
              <a:rPr lang="it-IT" smtClean="0"/>
              <a:t>8</a:t>
            </a:fld>
            <a:endParaRPr lang="it-IT"/>
          </a:p>
        </p:txBody>
      </p:sp>
    </p:spTree>
    <p:extLst>
      <p:ext uri="{BB962C8B-B14F-4D97-AF65-F5344CB8AC3E}">
        <p14:creationId xmlns:p14="http://schemas.microsoft.com/office/powerpoint/2010/main" val="28007241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3051AD-99A4-E6A8-519F-DDA362D5B60D}"/>
              </a:ext>
            </a:extLst>
          </p:cNvPr>
          <p:cNvSpPr>
            <a:spLocks noGrp="1"/>
          </p:cNvSpPr>
          <p:nvPr>
            <p:ph type="title"/>
          </p:nvPr>
        </p:nvSpPr>
        <p:spPr>
          <a:xfrm>
            <a:off x="1632246" y="236939"/>
            <a:ext cx="8559325" cy="754374"/>
          </a:xfrm>
          <a:solidFill>
            <a:srgbClr val="FFC000"/>
          </a:solidFill>
        </p:spPr>
        <p:txBody>
          <a:bodyPr>
            <a:normAutofit/>
          </a:bodyPr>
          <a:lstStyle/>
          <a:p>
            <a:pPr algn="ctr"/>
            <a:r>
              <a:rPr lang="it-IT" sz="2400" b="1" dirty="0"/>
              <a:t>REFERENTI ANTICORRUZIONE DELLE SOL</a:t>
            </a:r>
          </a:p>
        </p:txBody>
      </p:sp>
      <p:sp>
        <p:nvSpPr>
          <p:cNvPr id="3" name="Segnaposto contenuto 2">
            <a:extLst>
              <a:ext uri="{FF2B5EF4-FFF2-40B4-BE49-F238E27FC236}">
                <a16:creationId xmlns:a16="http://schemas.microsoft.com/office/drawing/2014/main" id="{FE9ACE6C-5E8C-9D81-C102-5C9B9D9391AF}"/>
              </a:ext>
            </a:extLst>
          </p:cNvPr>
          <p:cNvSpPr>
            <a:spLocks noGrp="1"/>
          </p:cNvSpPr>
          <p:nvPr>
            <p:ph idx="1"/>
          </p:nvPr>
        </p:nvSpPr>
        <p:spPr>
          <a:xfrm>
            <a:off x="423169" y="1364942"/>
            <a:ext cx="11345662" cy="4128116"/>
          </a:xfrm>
        </p:spPr>
        <p:txBody>
          <a:bodyPr>
            <a:normAutofit/>
          </a:bodyPr>
          <a:lstStyle/>
          <a:p>
            <a:pPr marL="0" indent="0" algn="just">
              <a:spcBef>
                <a:spcPts val="600"/>
              </a:spcBef>
              <a:buNone/>
            </a:pPr>
            <a:r>
              <a:rPr lang="it-IT" sz="1600" b="1" dirty="0"/>
              <a:t>Responsabilità / poteri</a:t>
            </a:r>
          </a:p>
          <a:p>
            <a:pPr algn="just"/>
            <a:r>
              <a:rPr lang="it-IT" sz="1600" dirty="0"/>
              <a:t>Svolgimento delle attività operative di prevenzione della corruzione di cui al PTPCT (in coordinamento con la funzione di conformità per la prevenzione della corruzione al fine dello svolgimento in sinergia delle verifiche di conformità ai sensi delle procedure proprie del sistema di gestione anticorruzione), con esclusione delle decisioni che riguardino singole persone fisiche o giuridiche, ferma l’eventuale competenza di altri organi / uffici alla decisione finale (ad esempio in materia di provvedimenti disciplinari)</a:t>
            </a:r>
          </a:p>
          <a:p>
            <a:pPr algn="just"/>
            <a:r>
              <a:rPr lang="it-IT" sz="1600" dirty="0"/>
              <a:t>Cura della sezione amministrazione / società trasparente della singola SOL</a:t>
            </a:r>
          </a:p>
          <a:p>
            <a:pPr algn="just"/>
            <a:r>
              <a:rPr lang="it-IT" sz="1600" dirty="0"/>
              <a:t>Gestione delle istruttorie in materia di richieste di accesso agli atti delle SOL, avvalendosi del supporto del Responsabile dell’unità organizzativa competente a formare l’atto oggetto della richiesta di accesso e / o che detiene i documenti che sono oggetto della richiesta medesima</a:t>
            </a:r>
          </a:p>
          <a:p>
            <a:pPr algn="just"/>
            <a:r>
              <a:rPr lang="it-IT" sz="1600" dirty="0"/>
              <a:t>Attuazione dei programmi di formazione e di verifica / audit a livello di singola SOL, in collaborazione con la funzione di conformità per la prevenzione della corruzione </a:t>
            </a:r>
          </a:p>
          <a:p>
            <a:pPr algn="just"/>
            <a:r>
              <a:rPr lang="it-IT" sz="1600" dirty="0"/>
              <a:t>Tutto quanto non di competenza del RPCT</a:t>
            </a:r>
          </a:p>
          <a:p>
            <a:pPr marL="0" indent="0" algn="just">
              <a:buNone/>
            </a:pPr>
            <a:r>
              <a:rPr lang="it-IT" sz="1600" dirty="0"/>
              <a:t>Il Referente in ogni caso si raccorda anche con l’Organo Amministrativo della SOL di riferimento per le attività rispetto alle quali opera in autonomia.</a:t>
            </a:r>
          </a:p>
        </p:txBody>
      </p:sp>
      <p:sp>
        <p:nvSpPr>
          <p:cNvPr id="4" name="Segnaposto numero diapositiva 3">
            <a:extLst>
              <a:ext uri="{FF2B5EF4-FFF2-40B4-BE49-F238E27FC236}">
                <a16:creationId xmlns:a16="http://schemas.microsoft.com/office/drawing/2014/main" id="{2B76283E-22C3-0691-AA7E-6AC1A84E7022}"/>
              </a:ext>
            </a:extLst>
          </p:cNvPr>
          <p:cNvSpPr>
            <a:spLocks noGrp="1"/>
          </p:cNvSpPr>
          <p:nvPr>
            <p:ph type="sldNum" sz="quarter" idx="12"/>
          </p:nvPr>
        </p:nvSpPr>
        <p:spPr/>
        <p:txBody>
          <a:bodyPr/>
          <a:lstStyle/>
          <a:p>
            <a:fld id="{1038D19A-B903-4472-878C-84281F247959}" type="slidenum">
              <a:rPr lang="it-IT" smtClean="0"/>
              <a:t>9</a:t>
            </a:fld>
            <a:endParaRPr lang="it-IT"/>
          </a:p>
        </p:txBody>
      </p:sp>
    </p:spTree>
    <p:extLst>
      <p:ext uri="{BB962C8B-B14F-4D97-AF65-F5344CB8AC3E}">
        <p14:creationId xmlns:p14="http://schemas.microsoft.com/office/powerpoint/2010/main" val="94352823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o" ma:contentTypeID="0x01010087E878E3A768EC49A3AC95D8C1593F88" ma:contentTypeVersion="18" ma:contentTypeDescription="Creare un nuovo documento." ma:contentTypeScope="" ma:versionID="b84f5c3405d1145c77c51b46f4ad103f">
  <xsd:schema xmlns:xsd="http://www.w3.org/2001/XMLSchema" xmlns:xs="http://www.w3.org/2001/XMLSchema" xmlns:p="http://schemas.microsoft.com/office/2006/metadata/properties" xmlns:ns2="ab2d8595-0763-4ca2-8acf-6d55a5105581" xmlns:ns3="405784ff-acc8-4e68-86a1-0928f498ee0e" targetNamespace="http://schemas.microsoft.com/office/2006/metadata/properties" ma:root="true" ma:fieldsID="98e2b6b65c06905d10b01d0c891618b5" ns2:_="" ns3:_="">
    <xsd:import namespace="ab2d8595-0763-4ca2-8acf-6d55a5105581"/>
    <xsd:import namespace="405784ff-acc8-4e68-86a1-0928f498ee0e"/>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2d8595-0763-4ca2-8acf-6d55a510558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Tag immagine" ma:readOnly="false" ma:fieldId="{5cf76f15-5ced-4ddc-b409-7134ff3c332f}" ma:taxonomyMulti="true" ma:sspId="327510b3-7c55-48a2-93c2-069fab799d4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05784ff-acc8-4e68-86a1-0928f498ee0e" elementFormDefault="qualified">
    <xsd:import namespace="http://schemas.microsoft.com/office/2006/documentManagement/types"/>
    <xsd:import namespace="http://schemas.microsoft.com/office/infopath/2007/PartnerControls"/>
    <xsd:element name="SharedWithUsers" ma:index="18" nillable="true" ma:displayName="Condivis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Condiviso con dettagli" ma:internalName="SharedWithDetails" ma:readOnly="true">
      <xsd:simpleType>
        <xsd:restriction base="dms:Note">
          <xsd:maxLength value="255"/>
        </xsd:restriction>
      </xsd:simpleType>
    </xsd:element>
    <xsd:element name="TaxCatchAll" ma:index="23" nillable="true" ma:displayName="Taxonomy Catch All Column" ma:hidden="true" ma:list="{6845a462-3b49-465c-b0cc-4b43ba2a89ee}" ma:internalName="TaxCatchAll" ma:showField="CatchAllData" ma:web="405784ff-acc8-4e68-86a1-0928f498ee0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BEEBC62-BE5C-45DB-AF51-411505D4CB1E}">
  <ds:schemaRefs>
    <ds:schemaRef ds:uri="http://schemas.microsoft.com/sharepoint/v3/contenttype/forms"/>
  </ds:schemaRefs>
</ds:datastoreItem>
</file>

<file path=customXml/itemProps2.xml><?xml version="1.0" encoding="utf-8"?>
<ds:datastoreItem xmlns:ds="http://schemas.openxmlformats.org/officeDocument/2006/customXml" ds:itemID="{34F9A4F5-456C-478B-A116-9DEA5437FD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b2d8595-0763-4ca2-8acf-6d55a5105581"/>
    <ds:schemaRef ds:uri="405784ff-acc8-4e68-86a1-0928f498ee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424</TotalTime>
  <Words>2849</Words>
  <Application>Microsoft Office PowerPoint</Application>
  <PresentationFormat>Widescreen</PresentationFormat>
  <Paragraphs>206</Paragraphs>
  <Slides>14</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14</vt:i4>
      </vt:variant>
    </vt:vector>
  </HeadingPairs>
  <TitlesOfParts>
    <vt:vector size="20" baseType="lpstr">
      <vt:lpstr>Arial</vt:lpstr>
      <vt:lpstr>Calibri</vt:lpstr>
      <vt:lpstr>Calibri (Corpo)</vt:lpstr>
      <vt:lpstr>Calibri Light</vt:lpstr>
      <vt:lpstr>Times New Roman</vt:lpstr>
      <vt:lpstr>Tema di Office</vt:lpstr>
      <vt:lpstr>ALLEGATO 4 AL PTPCPT - ORGANIGRAMMA E FUNZIONIGRAMMA ANTICORRUZIONE</vt:lpstr>
      <vt:lpstr>Presentazione standard di PowerPoint</vt:lpstr>
      <vt:lpstr>ORGANO DIRETTIVO – CDA DI RETIAMBIENTE</vt:lpstr>
      <vt:lpstr>ALTA DIREZIONE – DIRETTORE GENERALE DI RETIAMBIENTE</vt:lpstr>
      <vt:lpstr>ORGANISMO DI VIGILANZA DI RETIAMBIENTE S.P.A. E ORGANISMI DI VIGILANZA DI CIASCUNA SOL</vt:lpstr>
      <vt:lpstr>RPCT DEL GRUPPO</vt:lpstr>
      <vt:lpstr>RPCT DEL GRUPPO</vt:lpstr>
      <vt:lpstr>RPCT DEL GRUPPO</vt:lpstr>
      <vt:lpstr>REFERENTI ANTICORRUZIONE DELLE SOL</vt:lpstr>
      <vt:lpstr>REFERENTI ANTICORRUZIONE DELLE SOL</vt:lpstr>
      <vt:lpstr>RESPONSABILE DELLA FUNZIONE DI CONFORMITA PER LA PREVENZIONE DELLA CORRUZIONE</vt:lpstr>
      <vt:lpstr>RESPONSABILE DELLA FUNZIONE DI CONFORMITA PER LA PREVENZIONE DELLA CORRUZIONE</vt:lpstr>
      <vt:lpstr>REFERENTI DELLA FUNZIONE DI CONFORMITA PER LA PREVENZIONE DELLA CORRUZIONE </vt:lpstr>
      <vt:lpstr>REFERENTI DELLA FUNZIONE DI CONFORMITA PER LA PREVENZIONE DELLA CORRUZIONE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Sandro Gallo</dc:creator>
  <cp:lastModifiedBy>Sandro Gallo</cp:lastModifiedBy>
  <cp:revision>23</cp:revision>
  <dcterms:created xsi:type="dcterms:W3CDTF">2022-11-28T17:17:13Z</dcterms:created>
  <dcterms:modified xsi:type="dcterms:W3CDTF">2024-02-01T09:02:40Z</dcterms:modified>
</cp:coreProperties>
</file>